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43"/>
  </p:notesMasterIdLst>
  <p:handoutMasterIdLst>
    <p:handoutMasterId r:id="rId44"/>
  </p:handoutMasterIdLst>
  <p:sldIdLst>
    <p:sldId id="350" r:id="rId3"/>
    <p:sldId id="395" r:id="rId4"/>
    <p:sldId id="406" r:id="rId5"/>
    <p:sldId id="289" r:id="rId6"/>
    <p:sldId id="382" r:id="rId7"/>
    <p:sldId id="404" r:id="rId8"/>
    <p:sldId id="384" r:id="rId9"/>
    <p:sldId id="321" r:id="rId10"/>
    <p:sldId id="357" r:id="rId11"/>
    <p:sldId id="373" r:id="rId12"/>
    <p:sldId id="402" r:id="rId13"/>
    <p:sldId id="378" r:id="rId14"/>
    <p:sldId id="374" r:id="rId15"/>
    <p:sldId id="405" r:id="rId16"/>
    <p:sldId id="358" r:id="rId17"/>
    <p:sldId id="360" r:id="rId18"/>
    <p:sldId id="407" r:id="rId19"/>
    <p:sldId id="408" r:id="rId20"/>
    <p:sldId id="409" r:id="rId21"/>
    <p:sldId id="342" r:id="rId22"/>
    <p:sldId id="344" r:id="rId23"/>
    <p:sldId id="345" r:id="rId24"/>
    <p:sldId id="346" r:id="rId25"/>
    <p:sldId id="347" r:id="rId26"/>
    <p:sldId id="353" r:id="rId27"/>
    <p:sldId id="354" r:id="rId28"/>
    <p:sldId id="355" r:id="rId29"/>
    <p:sldId id="362" r:id="rId30"/>
    <p:sldId id="365" r:id="rId31"/>
    <p:sldId id="363" r:id="rId32"/>
    <p:sldId id="366" r:id="rId33"/>
    <p:sldId id="367" r:id="rId34"/>
    <p:sldId id="368" r:id="rId35"/>
    <p:sldId id="371" r:id="rId36"/>
    <p:sldId id="372" r:id="rId37"/>
    <p:sldId id="369" r:id="rId38"/>
    <p:sldId id="370" r:id="rId39"/>
    <p:sldId id="400" r:id="rId40"/>
    <p:sldId id="361" r:id="rId41"/>
    <p:sldId id="376" r:id="rId42"/>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1CD4"/>
    <a:srgbClr val="1004F6"/>
    <a:srgbClr val="8A0000"/>
    <a:srgbClr val="000066"/>
    <a:srgbClr val="087E1C"/>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40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5B8ADB-25F5-4F11-A69A-4016D9C0CCEB}" type="doc">
      <dgm:prSet loTypeId="urn:microsoft.com/office/officeart/2005/8/layout/vList2" loCatId="list" qsTypeId="urn:microsoft.com/office/officeart/2005/8/quickstyle/simple1#9" qsCatId="simple" csTypeId="urn:microsoft.com/office/officeart/2005/8/colors/accent3_2" csCatId="accent3" phldr="1"/>
      <dgm:spPr/>
      <dgm:t>
        <a:bodyPr/>
        <a:lstStyle/>
        <a:p>
          <a:endParaRPr lang="tr-TR"/>
        </a:p>
      </dgm:t>
    </dgm:pt>
    <dgm:pt modelId="{44F90B7E-C201-406E-9858-C7D5C85EE70F}">
      <dgm:prSet/>
      <dgm:spPr/>
      <dgm:t>
        <a:bodyPr/>
        <a:lstStyle/>
        <a:p>
          <a:pPr rtl="0"/>
          <a:r>
            <a:rPr lang="tr-TR" b="1" dirty="0" smtClean="0"/>
            <a:t>Yakıt </a:t>
          </a:r>
          <a:r>
            <a:rPr lang="tr-TR" b="1" dirty="0" smtClean="0">
              <a:solidFill>
                <a:srgbClr val="FFC000"/>
              </a:solidFill>
            </a:rPr>
            <a:t>35 L/Ha/Yıl </a:t>
          </a:r>
          <a:endParaRPr lang="tr-TR" b="1" dirty="0" smtClean="0"/>
        </a:p>
        <a:p>
          <a:pPr rtl="0"/>
          <a:r>
            <a:rPr lang="tr-TR" b="1" dirty="0" smtClean="0"/>
            <a:t>Mekanizasyon maliyeti </a:t>
          </a:r>
          <a:r>
            <a:rPr lang="tr-TR" b="1" dirty="0" smtClean="0">
              <a:solidFill>
                <a:srgbClr val="FFC000"/>
              </a:solidFill>
            </a:rPr>
            <a:t>210 TL/Ha/Yıl </a:t>
          </a:r>
          <a:r>
            <a:rPr lang="tr-TR" b="1" dirty="0" smtClean="0"/>
            <a:t>’dır</a:t>
          </a:r>
        </a:p>
      </dgm:t>
    </dgm:pt>
    <dgm:pt modelId="{20640404-F7BB-4982-8698-279B45558D42}" type="parTrans" cxnId="{3C1FF4DC-9CA3-442B-96EA-9EF1B47F14B1}">
      <dgm:prSet/>
      <dgm:spPr/>
      <dgm:t>
        <a:bodyPr/>
        <a:lstStyle/>
        <a:p>
          <a:endParaRPr lang="tr-TR"/>
        </a:p>
      </dgm:t>
    </dgm:pt>
    <dgm:pt modelId="{82127B22-A39B-40FE-A4DA-F3C23C629A23}" type="sibTrans" cxnId="{3C1FF4DC-9CA3-442B-96EA-9EF1B47F14B1}">
      <dgm:prSet/>
      <dgm:spPr/>
      <dgm:t>
        <a:bodyPr/>
        <a:lstStyle/>
        <a:p>
          <a:endParaRPr lang="tr-TR"/>
        </a:p>
      </dgm:t>
    </dgm:pt>
    <dgm:pt modelId="{35051E16-72A9-4C0A-B8D8-A20C99FFDAEA}" type="pres">
      <dgm:prSet presAssocID="{F65B8ADB-25F5-4F11-A69A-4016D9C0CCEB}" presName="linear" presStyleCnt="0">
        <dgm:presLayoutVars>
          <dgm:animLvl val="lvl"/>
          <dgm:resizeHandles val="exact"/>
        </dgm:presLayoutVars>
      </dgm:prSet>
      <dgm:spPr/>
      <dgm:t>
        <a:bodyPr/>
        <a:lstStyle/>
        <a:p>
          <a:endParaRPr lang="tr-TR"/>
        </a:p>
      </dgm:t>
    </dgm:pt>
    <dgm:pt modelId="{1F63A034-500D-4B1E-A739-DF63016AFF86}" type="pres">
      <dgm:prSet presAssocID="{44F90B7E-C201-406E-9858-C7D5C85EE70F}" presName="parentText" presStyleLbl="node1" presStyleIdx="0" presStyleCnt="1" custScaleX="77201">
        <dgm:presLayoutVars>
          <dgm:chMax val="0"/>
          <dgm:bulletEnabled val="1"/>
        </dgm:presLayoutVars>
      </dgm:prSet>
      <dgm:spPr/>
      <dgm:t>
        <a:bodyPr/>
        <a:lstStyle/>
        <a:p>
          <a:endParaRPr lang="tr-TR"/>
        </a:p>
      </dgm:t>
    </dgm:pt>
  </dgm:ptLst>
  <dgm:cxnLst>
    <dgm:cxn modelId="{3C1FF4DC-9CA3-442B-96EA-9EF1B47F14B1}" srcId="{F65B8ADB-25F5-4F11-A69A-4016D9C0CCEB}" destId="{44F90B7E-C201-406E-9858-C7D5C85EE70F}" srcOrd="0" destOrd="0" parTransId="{20640404-F7BB-4982-8698-279B45558D42}" sibTransId="{82127B22-A39B-40FE-A4DA-F3C23C629A23}"/>
    <dgm:cxn modelId="{32D17D6B-24E1-48D6-80D5-8DE1985B9D39}" type="presOf" srcId="{44F90B7E-C201-406E-9858-C7D5C85EE70F}" destId="{1F63A034-500D-4B1E-A739-DF63016AFF86}" srcOrd="0" destOrd="0" presId="urn:microsoft.com/office/officeart/2005/8/layout/vList2"/>
    <dgm:cxn modelId="{E50BE40C-6FDB-495A-B10F-1180D81F62AF}" type="presOf" srcId="{F65B8ADB-25F5-4F11-A69A-4016D9C0CCEB}" destId="{35051E16-72A9-4C0A-B8D8-A20C99FFDAEA}" srcOrd="0" destOrd="0" presId="urn:microsoft.com/office/officeart/2005/8/layout/vList2"/>
    <dgm:cxn modelId="{6D32D994-7E90-40FF-8B5D-D22AE6F78C2B}" type="presParOf" srcId="{35051E16-72A9-4C0A-B8D8-A20C99FFDAEA}" destId="{1F63A034-500D-4B1E-A739-DF63016AFF8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4C338C-511C-4E9B-84DC-35C59A37543C}" type="doc">
      <dgm:prSet loTypeId="urn:microsoft.com/office/officeart/2005/8/layout/vList2" loCatId="list" qsTypeId="urn:microsoft.com/office/officeart/2005/8/quickstyle/simple1#10" qsCatId="simple" csTypeId="urn:microsoft.com/office/officeart/2005/8/colors/accent3_5" csCatId="accent3" phldr="1"/>
      <dgm:spPr/>
      <dgm:t>
        <a:bodyPr/>
        <a:lstStyle/>
        <a:p>
          <a:endParaRPr lang="tr-TR"/>
        </a:p>
      </dgm:t>
    </dgm:pt>
    <dgm:pt modelId="{48BA6A8E-3678-4018-A3ED-EAF9573DA0F9}">
      <dgm:prSet custT="1"/>
      <dgm:spPr/>
      <dgm:t>
        <a:bodyPr/>
        <a:lstStyle/>
        <a:p>
          <a:pPr algn="just" rtl="0"/>
          <a:r>
            <a:rPr lang="tr-TR" sz="1400" dirty="0" smtClean="0"/>
            <a:t>Eşit miktar alan için parsel şekline bağlı olarak </a:t>
          </a:r>
          <a:r>
            <a:rPr lang="tr-TR" sz="1400" u="sng" dirty="0" smtClean="0">
              <a:solidFill>
                <a:schemeClr val="bg1"/>
              </a:solidFill>
            </a:rPr>
            <a:t>sürüm yolu uzunluğu</a:t>
          </a:r>
          <a:r>
            <a:rPr lang="tr-TR" sz="1400" dirty="0" smtClean="0"/>
            <a:t> ve </a:t>
          </a:r>
          <a:r>
            <a:rPr lang="tr-TR" sz="1400" u="sng" dirty="0" smtClean="0"/>
            <a:t>dönüş sayısı </a:t>
          </a:r>
          <a:r>
            <a:rPr lang="tr-TR" sz="1400" dirty="0" smtClean="0"/>
            <a:t>değişmektedir.  </a:t>
          </a:r>
          <a:endParaRPr lang="tr-TR" sz="1400" dirty="0"/>
        </a:p>
      </dgm:t>
    </dgm:pt>
    <dgm:pt modelId="{34BD6642-6A1C-46FA-8778-CE1B1A89C3ED}" type="parTrans" cxnId="{F0D21E39-D1DD-46D3-9CEC-601E971DF65A}">
      <dgm:prSet/>
      <dgm:spPr/>
      <dgm:t>
        <a:bodyPr/>
        <a:lstStyle/>
        <a:p>
          <a:endParaRPr lang="tr-TR" sz="1600"/>
        </a:p>
      </dgm:t>
    </dgm:pt>
    <dgm:pt modelId="{75EE3889-3899-4603-AD9C-605E46C08C90}" type="sibTrans" cxnId="{F0D21E39-D1DD-46D3-9CEC-601E971DF65A}">
      <dgm:prSet/>
      <dgm:spPr/>
      <dgm:t>
        <a:bodyPr/>
        <a:lstStyle/>
        <a:p>
          <a:endParaRPr lang="tr-TR" sz="1600"/>
        </a:p>
      </dgm:t>
    </dgm:pt>
    <dgm:pt modelId="{B5BC9A4F-7A84-41A7-BA2E-F81FF8560D4F}" type="pres">
      <dgm:prSet presAssocID="{434C338C-511C-4E9B-84DC-35C59A37543C}" presName="linear" presStyleCnt="0">
        <dgm:presLayoutVars>
          <dgm:animLvl val="lvl"/>
          <dgm:resizeHandles val="exact"/>
        </dgm:presLayoutVars>
      </dgm:prSet>
      <dgm:spPr/>
      <dgm:t>
        <a:bodyPr/>
        <a:lstStyle/>
        <a:p>
          <a:endParaRPr lang="tr-TR"/>
        </a:p>
      </dgm:t>
    </dgm:pt>
    <dgm:pt modelId="{199D5836-0B40-42FA-A783-415AD2115E82}" type="pres">
      <dgm:prSet presAssocID="{48BA6A8E-3678-4018-A3ED-EAF9573DA0F9}" presName="parentText" presStyleLbl="node1" presStyleIdx="0" presStyleCnt="1" custScaleX="100000" custScaleY="424771" custLinFactNeighborX="128" custLinFactNeighborY="1920">
        <dgm:presLayoutVars>
          <dgm:chMax val="0"/>
          <dgm:bulletEnabled val="1"/>
        </dgm:presLayoutVars>
      </dgm:prSet>
      <dgm:spPr/>
      <dgm:t>
        <a:bodyPr/>
        <a:lstStyle/>
        <a:p>
          <a:endParaRPr lang="tr-TR"/>
        </a:p>
      </dgm:t>
    </dgm:pt>
  </dgm:ptLst>
  <dgm:cxnLst>
    <dgm:cxn modelId="{F0D21E39-D1DD-46D3-9CEC-601E971DF65A}" srcId="{434C338C-511C-4E9B-84DC-35C59A37543C}" destId="{48BA6A8E-3678-4018-A3ED-EAF9573DA0F9}" srcOrd="0" destOrd="0" parTransId="{34BD6642-6A1C-46FA-8778-CE1B1A89C3ED}" sibTransId="{75EE3889-3899-4603-AD9C-605E46C08C90}"/>
    <dgm:cxn modelId="{9CFBD5DF-9324-4ECB-B9A0-79C012093B7A}" type="presOf" srcId="{48BA6A8E-3678-4018-A3ED-EAF9573DA0F9}" destId="{199D5836-0B40-42FA-A783-415AD2115E82}" srcOrd="0" destOrd="0" presId="urn:microsoft.com/office/officeart/2005/8/layout/vList2"/>
    <dgm:cxn modelId="{621BDB62-7348-46FB-B517-2D0B214833ED}" type="presOf" srcId="{434C338C-511C-4E9B-84DC-35C59A37543C}" destId="{B5BC9A4F-7A84-41A7-BA2E-F81FF8560D4F}" srcOrd="0" destOrd="0" presId="urn:microsoft.com/office/officeart/2005/8/layout/vList2"/>
    <dgm:cxn modelId="{D290ECD8-6B56-466E-B154-A9E5585108DB}" type="presParOf" srcId="{B5BC9A4F-7A84-41A7-BA2E-F81FF8560D4F}" destId="{199D5836-0B40-42FA-A783-415AD2115E82}"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5B8ADB-25F5-4F11-A69A-4016D9C0CCEB}" type="doc">
      <dgm:prSet loTypeId="urn:microsoft.com/office/officeart/2005/8/layout/vList2" loCatId="list" qsTypeId="urn:microsoft.com/office/officeart/2005/8/quickstyle/simple1#11" qsCatId="simple" csTypeId="urn:microsoft.com/office/officeart/2005/8/colors/accent3_2" csCatId="accent3" phldr="1"/>
      <dgm:spPr/>
      <dgm:t>
        <a:bodyPr/>
        <a:lstStyle/>
        <a:p>
          <a:endParaRPr lang="tr-TR"/>
        </a:p>
      </dgm:t>
    </dgm:pt>
    <dgm:pt modelId="{44F90B7E-C201-406E-9858-C7D5C85EE70F}">
      <dgm:prSet/>
      <dgm:spPr/>
      <dgm:t>
        <a:bodyPr/>
        <a:lstStyle/>
        <a:p>
          <a:pPr rtl="0"/>
          <a:r>
            <a:rPr lang="tr-TR" b="1" dirty="0" smtClean="0"/>
            <a:t>Türkiye’de ortalama hektara yakıt kaybı </a:t>
          </a:r>
          <a:r>
            <a:rPr lang="tr-TR" b="1" dirty="0" smtClean="0">
              <a:solidFill>
                <a:srgbClr val="FFC000"/>
              </a:solidFill>
            </a:rPr>
            <a:t>50 L/Ha/Yıl </a:t>
          </a:r>
          <a:r>
            <a:rPr lang="tr-TR" b="1" dirty="0" smtClean="0"/>
            <a:t>’dır</a:t>
          </a:r>
        </a:p>
        <a:p>
          <a:pPr rtl="0"/>
          <a:r>
            <a:rPr lang="tr-TR" b="1" dirty="0" smtClean="0"/>
            <a:t>Mekanizasyon gideri = 300 TL / Ha /Yıl </a:t>
          </a:r>
        </a:p>
      </dgm:t>
    </dgm:pt>
    <dgm:pt modelId="{20640404-F7BB-4982-8698-279B45558D42}" type="parTrans" cxnId="{3C1FF4DC-9CA3-442B-96EA-9EF1B47F14B1}">
      <dgm:prSet/>
      <dgm:spPr/>
      <dgm:t>
        <a:bodyPr/>
        <a:lstStyle/>
        <a:p>
          <a:endParaRPr lang="tr-TR"/>
        </a:p>
      </dgm:t>
    </dgm:pt>
    <dgm:pt modelId="{82127B22-A39B-40FE-A4DA-F3C23C629A23}" type="sibTrans" cxnId="{3C1FF4DC-9CA3-442B-96EA-9EF1B47F14B1}">
      <dgm:prSet/>
      <dgm:spPr/>
      <dgm:t>
        <a:bodyPr/>
        <a:lstStyle/>
        <a:p>
          <a:endParaRPr lang="tr-TR"/>
        </a:p>
      </dgm:t>
    </dgm:pt>
    <dgm:pt modelId="{35051E16-72A9-4C0A-B8D8-A20C99FFDAEA}" type="pres">
      <dgm:prSet presAssocID="{F65B8ADB-25F5-4F11-A69A-4016D9C0CCEB}" presName="linear" presStyleCnt="0">
        <dgm:presLayoutVars>
          <dgm:animLvl val="lvl"/>
          <dgm:resizeHandles val="exact"/>
        </dgm:presLayoutVars>
      </dgm:prSet>
      <dgm:spPr/>
      <dgm:t>
        <a:bodyPr/>
        <a:lstStyle/>
        <a:p>
          <a:endParaRPr lang="tr-TR"/>
        </a:p>
      </dgm:t>
    </dgm:pt>
    <dgm:pt modelId="{1F63A034-500D-4B1E-A739-DF63016AFF86}" type="pres">
      <dgm:prSet presAssocID="{44F90B7E-C201-406E-9858-C7D5C85EE70F}" presName="parentText" presStyleLbl="node1" presStyleIdx="0" presStyleCnt="1">
        <dgm:presLayoutVars>
          <dgm:chMax val="0"/>
          <dgm:bulletEnabled val="1"/>
        </dgm:presLayoutVars>
      </dgm:prSet>
      <dgm:spPr/>
      <dgm:t>
        <a:bodyPr/>
        <a:lstStyle/>
        <a:p>
          <a:endParaRPr lang="tr-TR"/>
        </a:p>
      </dgm:t>
    </dgm:pt>
  </dgm:ptLst>
  <dgm:cxnLst>
    <dgm:cxn modelId="{92D560E3-B34E-4FFE-8E60-A9A96CE0E7EF}" type="presOf" srcId="{F65B8ADB-25F5-4F11-A69A-4016D9C0CCEB}" destId="{35051E16-72A9-4C0A-B8D8-A20C99FFDAEA}" srcOrd="0" destOrd="0" presId="urn:microsoft.com/office/officeart/2005/8/layout/vList2"/>
    <dgm:cxn modelId="{3C1FF4DC-9CA3-442B-96EA-9EF1B47F14B1}" srcId="{F65B8ADB-25F5-4F11-A69A-4016D9C0CCEB}" destId="{44F90B7E-C201-406E-9858-C7D5C85EE70F}" srcOrd="0" destOrd="0" parTransId="{20640404-F7BB-4982-8698-279B45558D42}" sibTransId="{82127B22-A39B-40FE-A4DA-F3C23C629A23}"/>
    <dgm:cxn modelId="{5EB9D11D-49D6-47DD-BBF3-845C842D0934}" type="presOf" srcId="{44F90B7E-C201-406E-9858-C7D5C85EE70F}" destId="{1F63A034-500D-4B1E-A739-DF63016AFF86}" srcOrd="0" destOrd="0" presId="urn:microsoft.com/office/officeart/2005/8/layout/vList2"/>
    <dgm:cxn modelId="{C5BE543F-9AD6-41C6-AB13-F1C3A9E76837}" type="presParOf" srcId="{35051E16-72A9-4C0A-B8D8-A20C99FFDAEA}" destId="{1F63A034-500D-4B1E-A739-DF63016AFF86}"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8DF821-FB70-4CD8-9CD1-3EB4109C222F}" type="doc">
      <dgm:prSet loTypeId="urn:microsoft.com/office/officeart/2005/8/layout/vList2" loCatId="list" qsTypeId="urn:microsoft.com/office/officeart/2005/8/quickstyle/simple1#15" qsCatId="simple" csTypeId="urn:microsoft.com/office/officeart/2005/8/colors/accent3_4" csCatId="accent3" phldr="1"/>
      <dgm:spPr/>
      <dgm:t>
        <a:bodyPr/>
        <a:lstStyle/>
        <a:p>
          <a:endParaRPr lang="tr-TR"/>
        </a:p>
      </dgm:t>
    </dgm:pt>
    <dgm:pt modelId="{DB42A0D9-4A83-4D88-A17B-9ED730538946}">
      <dgm:prSet/>
      <dgm:spPr/>
      <dgm:t>
        <a:bodyPr/>
        <a:lstStyle/>
        <a:p>
          <a:pPr algn="ctr" rtl="0"/>
          <a:r>
            <a:rPr lang="tr-TR" dirty="0" smtClean="0"/>
            <a:t> Optimizasyon – ¼ oranlı ideal parseller için dekar başına düşen toplam maliyet ve kazanç hesabı</a:t>
          </a:r>
        </a:p>
      </dgm:t>
    </dgm:pt>
    <dgm:pt modelId="{1C0F0D21-0B48-4076-8EED-8FBF5BA710FB}" type="sibTrans" cxnId="{5D1154BF-EC58-4314-B6FB-3D9FC1E83871}">
      <dgm:prSet/>
      <dgm:spPr/>
      <dgm:t>
        <a:bodyPr/>
        <a:lstStyle/>
        <a:p>
          <a:endParaRPr lang="tr-TR"/>
        </a:p>
      </dgm:t>
    </dgm:pt>
    <dgm:pt modelId="{D152D2A6-19D3-46A0-8009-322A104A7FB9}" type="parTrans" cxnId="{5D1154BF-EC58-4314-B6FB-3D9FC1E83871}">
      <dgm:prSet/>
      <dgm:spPr/>
      <dgm:t>
        <a:bodyPr/>
        <a:lstStyle/>
        <a:p>
          <a:endParaRPr lang="tr-TR"/>
        </a:p>
      </dgm:t>
    </dgm:pt>
    <dgm:pt modelId="{333C0AF8-B5B7-42FA-9A12-345DAF15B401}" type="pres">
      <dgm:prSet presAssocID="{318DF821-FB70-4CD8-9CD1-3EB4109C222F}" presName="linear" presStyleCnt="0">
        <dgm:presLayoutVars>
          <dgm:animLvl val="lvl"/>
          <dgm:resizeHandles val="exact"/>
        </dgm:presLayoutVars>
      </dgm:prSet>
      <dgm:spPr/>
      <dgm:t>
        <a:bodyPr/>
        <a:lstStyle/>
        <a:p>
          <a:endParaRPr lang="tr-TR"/>
        </a:p>
      </dgm:t>
    </dgm:pt>
    <dgm:pt modelId="{6E10BAD7-EDDC-4221-8067-A74E56BA4225}" type="pres">
      <dgm:prSet presAssocID="{DB42A0D9-4A83-4D88-A17B-9ED730538946}" presName="parentText" presStyleLbl="node1" presStyleIdx="0" presStyleCnt="1" custLinFactNeighborY="-32064">
        <dgm:presLayoutVars>
          <dgm:chMax val="0"/>
          <dgm:bulletEnabled val="1"/>
        </dgm:presLayoutVars>
      </dgm:prSet>
      <dgm:spPr/>
      <dgm:t>
        <a:bodyPr/>
        <a:lstStyle/>
        <a:p>
          <a:endParaRPr lang="tr-TR"/>
        </a:p>
      </dgm:t>
    </dgm:pt>
  </dgm:ptLst>
  <dgm:cxnLst>
    <dgm:cxn modelId="{97C6D0FE-0775-4CAF-A7B5-F6B92F1F5467}" type="presOf" srcId="{DB42A0D9-4A83-4D88-A17B-9ED730538946}" destId="{6E10BAD7-EDDC-4221-8067-A74E56BA4225}" srcOrd="0" destOrd="0" presId="urn:microsoft.com/office/officeart/2005/8/layout/vList2"/>
    <dgm:cxn modelId="{5D1154BF-EC58-4314-B6FB-3D9FC1E83871}" srcId="{318DF821-FB70-4CD8-9CD1-3EB4109C222F}" destId="{DB42A0D9-4A83-4D88-A17B-9ED730538946}" srcOrd="0" destOrd="0" parTransId="{D152D2A6-19D3-46A0-8009-322A104A7FB9}" sibTransId="{1C0F0D21-0B48-4076-8EED-8FBF5BA710FB}"/>
    <dgm:cxn modelId="{765EF523-8B73-4B89-9B3C-1F210BC3C163}" type="presOf" srcId="{318DF821-FB70-4CD8-9CD1-3EB4109C222F}" destId="{333C0AF8-B5B7-42FA-9A12-345DAF15B401}" srcOrd="0" destOrd="0" presId="urn:microsoft.com/office/officeart/2005/8/layout/vList2"/>
    <dgm:cxn modelId="{C41F2E32-DF38-4E6C-93D7-5376FF2F3DBD}" type="presParOf" srcId="{333C0AF8-B5B7-42FA-9A12-345DAF15B401}" destId="{6E10BAD7-EDDC-4221-8067-A74E56BA422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4C338C-511C-4E9B-84DC-35C59A37543C}" type="doc">
      <dgm:prSet loTypeId="urn:microsoft.com/office/officeart/2005/8/layout/vList2" loCatId="list" qsTypeId="urn:microsoft.com/office/officeart/2005/8/quickstyle/simple1#16" qsCatId="simple" csTypeId="urn:microsoft.com/office/officeart/2005/8/colors/accent3_5" csCatId="accent3" phldr="1"/>
      <dgm:spPr/>
      <dgm:t>
        <a:bodyPr/>
        <a:lstStyle/>
        <a:p>
          <a:endParaRPr lang="tr-TR"/>
        </a:p>
      </dgm:t>
    </dgm:pt>
    <dgm:pt modelId="{48BA6A8E-3678-4018-A3ED-EAF9573DA0F9}">
      <dgm:prSet custT="1"/>
      <dgm:spPr/>
      <dgm:t>
        <a:bodyPr/>
        <a:lstStyle/>
        <a:p>
          <a:pPr algn="just" rtl="0"/>
          <a:r>
            <a:rPr lang="tr-TR" sz="1600" dirty="0" smtClean="0"/>
            <a:t>Maliyet hesabı için dekar başına, 73 TL tohum+gübre, yakıtın iki katı mekanizasyon gideri, 275 TL buğday geliri baz alınarak hesap yapılmıştır.</a:t>
          </a:r>
          <a:endParaRPr lang="tr-TR" sz="1600" dirty="0"/>
        </a:p>
      </dgm:t>
    </dgm:pt>
    <dgm:pt modelId="{34BD6642-6A1C-46FA-8778-CE1B1A89C3ED}" type="parTrans" cxnId="{F0D21E39-D1DD-46D3-9CEC-601E971DF65A}">
      <dgm:prSet/>
      <dgm:spPr/>
      <dgm:t>
        <a:bodyPr/>
        <a:lstStyle/>
        <a:p>
          <a:endParaRPr lang="tr-TR"/>
        </a:p>
      </dgm:t>
    </dgm:pt>
    <dgm:pt modelId="{75EE3889-3899-4603-AD9C-605E46C08C90}" type="sibTrans" cxnId="{F0D21E39-D1DD-46D3-9CEC-601E971DF65A}">
      <dgm:prSet/>
      <dgm:spPr/>
      <dgm:t>
        <a:bodyPr/>
        <a:lstStyle/>
        <a:p>
          <a:endParaRPr lang="tr-TR"/>
        </a:p>
      </dgm:t>
    </dgm:pt>
    <dgm:pt modelId="{B5BC9A4F-7A84-41A7-BA2E-F81FF8560D4F}" type="pres">
      <dgm:prSet presAssocID="{434C338C-511C-4E9B-84DC-35C59A37543C}" presName="linear" presStyleCnt="0">
        <dgm:presLayoutVars>
          <dgm:animLvl val="lvl"/>
          <dgm:resizeHandles val="exact"/>
        </dgm:presLayoutVars>
      </dgm:prSet>
      <dgm:spPr/>
      <dgm:t>
        <a:bodyPr/>
        <a:lstStyle/>
        <a:p>
          <a:endParaRPr lang="tr-TR"/>
        </a:p>
      </dgm:t>
    </dgm:pt>
    <dgm:pt modelId="{199D5836-0B40-42FA-A783-415AD2115E82}" type="pres">
      <dgm:prSet presAssocID="{48BA6A8E-3678-4018-A3ED-EAF9573DA0F9}" presName="parentText" presStyleLbl="node1" presStyleIdx="0" presStyleCnt="1" custScaleX="100000" custScaleY="424771" custLinFactNeighborX="128" custLinFactNeighborY="1920">
        <dgm:presLayoutVars>
          <dgm:chMax val="0"/>
          <dgm:bulletEnabled val="1"/>
        </dgm:presLayoutVars>
      </dgm:prSet>
      <dgm:spPr/>
      <dgm:t>
        <a:bodyPr/>
        <a:lstStyle/>
        <a:p>
          <a:endParaRPr lang="tr-TR"/>
        </a:p>
      </dgm:t>
    </dgm:pt>
  </dgm:ptLst>
  <dgm:cxnLst>
    <dgm:cxn modelId="{F0D21E39-D1DD-46D3-9CEC-601E971DF65A}" srcId="{434C338C-511C-4E9B-84DC-35C59A37543C}" destId="{48BA6A8E-3678-4018-A3ED-EAF9573DA0F9}" srcOrd="0" destOrd="0" parTransId="{34BD6642-6A1C-46FA-8778-CE1B1A89C3ED}" sibTransId="{75EE3889-3899-4603-AD9C-605E46C08C90}"/>
    <dgm:cxn modelId="{6155E38B-839C-4063-A4F9-B1A958E2AF9F}" type="presOf" srcId="{434C338C-511C-4E9B-84DC-35C59A37543C}" destId="{B5BC9A4F-7A84-41A7-BA2E-F81FF8560D4F}" srcOrd="0" destOrd="0" presId="urn:microsoft.com/office/officeart/2005/8/layout/vList2"/>
    <dgm:cxn modelId="{5ED33D5D-8C8C-48BB-9703-B70BCC716A24}" type="presOf" srcId="{48BA6A8E-3678-4018-A3ED-EAF9573DA0F9}" destId="{199D5836-0B40-42FA-A783-415AD2115E82}" srcOrd="0" destOrd="0" presId="urn:microsoft.com/office/officeart/2005/8/layout/vList2"/>
    <dgm:cxn modelId="{92DDA6C4-5C69-4480-A0CF-65CA075DF242}" type="presParOf" srcId="{B5BC9A4F-7A84-41A7-BA2E-F81FF8560D4F}" destId="{199D5836-0B40-42FA-A783-415AD2115E82}"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3A034-500D-4B1E-A739-DF63016AFF86}">
      <dsp:nvSpPr>
        <dsp:cNvPr id="0" name=""/>
        <dsp:cNvSpPr/>
      </dsp:nvSpPr>
      <dsp:spPr>
        <a:xfrm>
          <a:off x="873175" y="17958"/>
          <a:ext cx="5913416" cy="82133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b="1" kern="1200" dirty="0" smtClean="0"/>
            <a:t>Yakıt </a:t>
          </a:r>
          <a:r>
            <a:rPr lang="tr-TR" sz="1800" b="1" kern="1200" dirty="0" smtClean="0">
              <a:solidFill>
                <a:srgbClr val="FFC000"/>
              </a:solidFill>
            </a:rPr>
            <a:t>35 L/Ha/Yıl </a:t>
          </a:r>
          <a:endParaRPr lang="tr-TR" sz="1800" b="1" kern="1200" dirty="0" smtClean="0"/>
        </a:p>
        <a:p>
          <a:pPr lvl="0" algn="l" defTabSz="800100" rtl="0">
            <a:lnSpc>
              <a:spcPct val="90000"/>
            </a:lnSpc>
            <a:spcBef>
              <a:spcPct val="0"/>
            </a:spcBef>
            <a:spcAft>
              <a:spcPct val="35000"/>
            </a:spcAft>
          </a:pPr>
          <a:r>
            <a:rPr lang="tr-TR" sz="1800" b="1" kern="1200" dirty="0" smtClean="0"/>
            <a:t>Mekanizasyon maliyeti </a:t>
          </a:r>
          <a:r>
            <a:rPr lang="tr-TR" sz="1800" b="1" kern="1200" dirty="0" smtClean="0">
              <a:solidFill>
                <a:srgbClr val="FFC000"/>
              </a:solidFill>
            </a:rPr>
            <a:t>210 TL/Ha/Yıl </a:t>
          </a:r>
          <a:r>
            <a:rPr lang="tr-TR" sz="1800" b="1" kern="1200" dirty="0" smtClean="0"/>
            <a:t>’dır</a:t>
          </a:r>
        </a:p>
      </dsp:txBody>
      <dsp:txXfrm>
        <a:off x="913269" y="58052"/>
        <a:ext cx="5833228" cy="7411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D5836-0B40-42FA-A783-415AD2115E82}">
      <dsp:nvSpPr>
        <dsp:cNvPr id="0" name=""/>
        <dsp:cNvSpPr/>
      </dsp:nvSpPr>
      <dsp:spPr>
        <a:xfrm>
          <a:off x="0" y="627"/>
          <a:ext cx="8286808" cy="642314"/>
        </a:xfrm>
        <a:prstGeom prst="round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rtl="0">
            <a:lnSpc>
              <a:spcPct val="90000"/>
            </a:lnSpc>
            <a:spcBef>
              <a:spcPct val="0"/>
            </a:spcBef>
            <a:spcAft>
              <a:spcPct val="35000"/>
            </a:spcAft>
          </a:pPr>
          <a:r>
            <a:rPr lang="tr-TR" sz="1400" kern="1200" dirty="0" smtClean="0"/>
            <a:t>Eşit miktar alan için parsel şekline bağlı olarak </a:t>
          </a:r>
          <a:r>
            <a:rPr lang="tr-TR" sz="1400" u="sng" kern="1200" dirty="0" smtClean="0">
              <a:solidFill>
                <a:schemeClr val="bg1"/>
              </a:solidFill>
            </a:rPr>
            <a:t>sürüm yolu uzunluğu</a:t>
          </a:r>
          <a:r>
            <a:rPr lang="tr-TR" sz="1400" kern="1200" dirty="0" smtClean="0"/>
            <a:t> ve </a:t>
          </a:r>
          <a:r>
            <a:rPr lang="tr-TR" sz="1400" u="sng" kern="1200" dirty="0" smtClean="0"/>
            <a:t>dönüş sayısı </a:t>
          </a:r>
          <a:r>
            <a:rPr lang="tr-TR" sz="1400" kern="1200" dirty="0" smtClean="0"/>
            <a:t>değişmektedir.  </a:t>
          </a:r>
          <a:endParaRPr lang="tr-TR" sz="1400" kern="1200" dirty="0"/>
        </a:p>
      </dsp:txBody>
      <dsp:txXfrm>
        <a:off x="31355" y="31982"/>
        <a:ext cx="8224098" cy="579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3A034-500D-4B1E-A739-DF63016AFF86}">
      <dsp:nvSpPr>
        <dsp:cNvPr id="0" name=""/>
        <dsp:cNvSpPr/>
      </dsp:nvSpPr>
      <dsp:spPr>
        <a:xfrm>
          <a:off x="0" y="1529"/>
          <a:ext cx="4159305" cy="80612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tr-TR" sz="1300" b="1" kern="1200" dirty="0" smtClean="0"/>
            <a:t>Türkiye’de ortalama hektara yakıt kaybı </a:t>
          </a:r>
          <a:r>
            <a:rPr lang="tr-TR" sz="1300" b="1" kern="1200" dirty="0" smtClean="0">
              <a:solidFill>
                <a:srgbClr val="FFC000"/>
              </a:solidFill>
            </a:rPr>
            <a:t>50 L/Ha/Yıl </a:t>
          </a:r>
          <a:r>
            <a:rPr lang="tr-TR" sz="1300" b="1" kern="1200" dirty="0" smtClean="0"/>
            <a:t>’dır</a:t>
          </a:r>
        </a:p>
        <a:p>
          <a:pPr lvl="0" algn="l" defTabSz="577850" rtl="0">
            <a:lnSpc>
              <a:spcPct val="90000"/>
            </a:lnSpc>
            <a:spcBef>
              <a:spcPct val="0"/>
            </a:spcBef>
            <a:spcAft>
              <a:spcPct val="35000"/>
            </a:spcAft>
          </a:pPr>
          <a:r>
            <a:rPr lang="tr-TR" sz="1300" b="1" kern="1200" dirty="0" smtClean="0"/>
            <a:t>Mekanizasyon gideri = 300 TL / Ha /Yıl </a:t>
          </a:r>
        </a:p>
      </dsp:txBody>
      <dsp:txXfrm>
        <a:off x="39352" y="40881"/>
        <a:ext cx="4080601" cy="7274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0BAD7-EDDC-4221-8067-A74E56BA4225}">
      <dsp:nvSpPr>
        <dsp:cNvPr id="0" name=""/>
        <dsp:cNvSpPr/>
      </dsp:nvSpPr>
      <dsp:spPr>
        <a:xfrm>
          <a:off x="0" y="0"/>
          <a:ext cx="8292436" cy="67626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tr-TR" sz="1700" kern="1200" dirty="0" smtClean="0"/>
            <a:t> Optimizasyon – ¼ oranlı ideal parseller için dekar başına düşen toplam maliyet ve kazanç hesabı</a:t>
          </a:r>
        </a:p>
      </dsp:txBody>
      <dsp:txXfrm>
        <a:off x="33012" y="33012"/>
        <a:ext cx="8226412" cy="6102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D5836-0B40-42FA-A783-415AD2115E82}">
      <dsp:nvSpPr>
        <dsp:cNvPr id="0" name=""/>
        <dsp:cNvSpPr/>
      </dsp:nvSpPr>
      <dsp:spPr>
        <a:xfrm>
          <a:off x="0" y="760"/>
          <a:ext cx="8286807" cy="777918"/>
        </a:xfrm>
        <a:prstGeom prst="round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dirty="0" smtClean="0"/>
            <a:t>Maliyet hesabı için dekar başına, 73 TL tohum+gübre, yakıtın iki katı mekanizasyon gideri, 275 TL buğday geliri baz alınarak hesap yapılmıştır.</a:t>
          </a:r>
          <a:endParaRPr lang="tr-TR" sz="1600" kern="1200" dirty="0"/>
        </a:p>
      </dsp:txBody>
      <dsp:txXfrm>
        <a:off x="37975" y="38735"/>
        <a:ext cx="8210857" cy="70196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168837A-2011-4C47-A82B-A1E9588B2028}" type="datetimeFigureOut">
              <a:rPr lang="tr-TR" smtClean="0"/>
              <a:pPr/>
              <a:t>04.06.2013</a:t>
            </a:fld>
            <a:endParaRPr lang="tr-TR"/>
          </a:p>
        </p:txBody>
      </p:sp>
      <p:sp>
        <p:nvSpPr>
          <p:cNvPr id="4" name="3 Altbilgi Yer Tutucusu"/>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4 Slayt Numarası Yer Tutucusu"/>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6FF00F-CBA5-47B8-805C-4DAD485948DD}" type="slidenum">
              <a:rPr lang="tr-TR" smtClean="0"/>
              <a:pPr/>
              <a:t>‹#›</a:t>
            </a:fld>
            <a:endParaRPr lang="tr-TR"/>
          </a:p>
        </p:txBody>
      </p:sp>
    </p:spTree>
    <p:extLst>
      <p:ext uri="{BB962C8B-B14F-4D97-AF65-F5344CB8AC3E}">
        <p14:creationId xmlns:p14="http://schemas.microsoft.com/office/powerpoint/2010/main" val="4067624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673BC6-14EE-45FD-9D0F-035A0234318C}" type="datetimeFigureOut">
              <a:rPr lang="en-US" smtClean="0"/>
              <a:pPr/>
              <a:t>6/4/2013</a:t>
            </a:fld>
            <a:endParaRPr lang="en-GB"/>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72DF8C-653C-476E-A355-E3B0E720D667}" type="slidenum">
              <a:rPr lang="en-GB" smtClean="0"/>
              <a:pPr/>
              <a:t>‹#›</a:t>
            </a:fld>
            <a:endParaRPr lang="en-GB"/>
          </a:p>
        </p:txBody>
      </p:sp>
    </p:spTree>
    <p:extLst>
      <p:ext uri="{BB962C8B-B14F-4D97-AF65-F5344CB8AC3E}">
        <p14:creationId xmlns:p14="http://schemas.microsoft.com/office/powerpoint/2010/main" val="3679719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A172DF8C-653C-476E-A355-E3B0E720D667}" type="slidenum">
              <a:rPr lang="en-GB" smtClean="0"/>
              <a:pPr/>
              <a:t>8</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5AF6601-13A5-455D-AE20-10ED2F931E30}" type="slidenum">
              <a:rPr lang="tr-TR" smtClean="0"/>
              <a:pPr/>
              <a:t>21</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5AF6601-13A5-455D-AE20-10ED2F931E30}" type="slidenum">
              <a:rPr lang="tr-TR" smtClean="0"/>
              <a:pPr/>
              <a:t>22</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5AF6601-13A5-455D-AE20-10ED2F931E30}" type="slidenum">
              <a:rPr lang="tr-TR" smtClean="0"/>
              <a:pPr/>
              <a:t>23</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5AF6601-13A5-455D-AE20-10ED2F931E30}" type="slidenum">
              <a:rPr lang="tr-TR" smtClean="0"/>
              <a:pPr/>
              <a:t>24</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80899"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p:txBody>
      </p:sp>
      <p:sp>
        <p:nvSpPr>
          <p:cNvPr id="4" name="3 Slayt Numarası Yer Tutucusu"/>
          <p:cNvSpPr>
            <a:spLocks noGrp="1"/>
          </p:cNvSpPr>
          <p:nvPr>
            <p:ph type="sldNum" sz="quarter" idx="5"/>
          </p:nvPr>
        </p:nvSpPr>
        <p:spPr/>
        <p:txBody>
          <a:bodyPr/>
          <a:lstStyle/>
          <a:p>
            <a:pPr>
              <a:defRPr/>
            </a:pPr>
            <a:fld id="{7CB52C2E-F129-41C2-94D1-E753004D8389}" type="slidenum">
              <a:rPr lang="tr-TR" smtClean="0"/>
              <a:pPr>
                <a:defRPr/>
              </a:pPr>
              <a:t>25</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E1E4FF-92D1-4EE2-B993-A52517D01648}" type="slidenum">
              <a:rPr lang="en-US" smtClean="0"/>
              <a:pPr fontAlgn="base">
                <a:spcBef>
                  <a:spcPct val="0"/>
                </a:spcBef>
                <a:spcAft>
                  <a:spcPct val="0"/>
                </a:spcAft>
                <a:defRPr/>
              </a:pPr>
              <a:t>27</a:t>
            </a:fld>
            <a:endParaRPr lang="en-US" smtClean="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tr-TR" smtClean="0"/>
              <a:t>Asıl başlık stili için tıklatın</a:t>
            </a:r>
            <a:endParaRPr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4" name="29 Veri Yer Tutucusu"/>
          <p:cNvSpPr>
            <a:spLocks noGrp="1"/>
          </p:cNvSpPr>
          <p:nvPr>
            <p:ph type="dt" sz="half" idx="10"/>
          </p:nvPr>
        </p:nvSpPr>
        <p:spPr/>
        <p:txBody>
          <a:bodyPr/>
          <a:lstStyle>
            <a:lvl1pPr>
              <a:defRPr/>
            </a:lvl1pPr>
          </a:lstStyle>
          <a:p>
            <a:pPr>
              <a:defRPr/>
            </a:pPr>
            <a:fld id="{76AF6AB4-7527-49B9-87EA-BB4D0A4F0BA6}" type="datetime1">
              <a:rPr lang="tr-TR" smtClean="0"/>
              <a:pPr>
                <a:defRPr/>
              </a:pPr>
              <a:t>04.06.2013</a:t>
            </a:fld>
            <a:endParaRPr lang="tr-TR"/>
          </a:p>
        </p:txBody>
      </p:sp>
      <p:sp>
        <p:nvSpPr>
          <p:cNvPr id="5" name="18 Altbilgi Yer Tutucusu"/>
          <p:cNvSpPr>
            <a:spLocks noGrp="1"/>
          </p:cNvSpPr>
          <p:nvPr>
            <p:ph type="ftr" sz="quarter" idx="11"/>
          </p:nvPr>
        </p:nvSpPr>
        <p:spPr/>
        <p:txBody>
          <a:bodyPr/>
          <a:lstStyle>
            <a:lvl1pPr>
              <a:defRPr/>
            </a:lvl1pPr>
          </a:lstStyle>
          <a:p>
            <a:pPr>
              <a:defRPr/>
            </a:pPr>
            <a:endParaRPr lang="tr-TR"/>
          </a:p>
        </p:txBody>
      </p:sp>
      <p:sp>
        <p:nvSpPr>
          <p:cNvPr id="6" name="26 Slayt Numarası Yer Tutucusu"/>
          <p:cNvSpPr>
            <a:spLocks noGrp="1"/>
          </p:cNvSpPr>
          <p:nvPr>
            <p:ph type="sldNum" sz="quarter" idx="12"/>
          </p:nvPr>
        </p:nvSpPr>
        <p:spPr/>
        <p:txBody>
          <a:bodyPr/>
          <a:lstStyle>
            <a:lvl1pPr>
              <a:defRPr/>
            </a:lvl1pPr>
          </a:lstStyle>
          <a:p>
            <a:pPr>
              <a:defRPr/>
            </a:pPr>
            <a:fld id="{F279DA77-E6E0-498F-8AE5-84C0AF472730}" type="slidenum">
              <a:rPr lang="tr-TR"/>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2F81A34C-8809-40C0-AB0F-D6D8B9654204}" type="datetime1">
              <a:rPr lang="tr-TR" smtClean="0"/>
              <a:pPr>
                <a:defRPr/>
              </a:pPr>
              <a:t>04.06.2013</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D268CD01-E8F6-45FF-A6D4-9B02FF9BF837}"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F06C46A9-486B-4CEF-A460-022206BD5301}" type="datetime1">
              <a:rPr lang="tr-TR" smtClean="0"/>
              <a:pPr>
                <a:defRPr/>
              </a:pPr>
              <a:t>04.06.2013</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FD3DF706-C92C-4FBB-B448-12770E360071}" type="slidenum">
              <a:rPr lang="tr-TR"/>
              <a:pPr>
                <a:defRPr/>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7200" y="274638"/>
            <a:ext cx="8229600"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7200" y="1600200"/>
            <a:ext cx="4038600" cy="21859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8200" y="1600200"/>
            <a:ext cx="4038600" cy="21859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7200" y="3938588"/>
            <a:ext cx="4038600" cy="218757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8200" y="3938588"/>
            <a:ext cx="4038600" cy="218757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a:xfrm>
            <a:off x="457200" y="6245225"/>
            <a:ext cx="2133600" cy="476250"/>
          </a:xfrm>
        </p:spPr>
        <p:txBody>
          <a:bodyPr/>
          <a:lstStyle>
            <a:lvl1pPr>
              <a:defRPr/>
            </a:lvl1pPr>
          </a:lstStyle>
          <a:p>
            <a:endParaRPr lang="en-US"/>
          </a:p>
        </p:txBody>
      </p:sp>
      <p:sp>
        <p:nvSpPr>
          <p:cNvPr id="8" name="7 Altbilgi Yer Tutucusu"/>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8 Slayt Numarası Yer Tutucusu"/>
          <p:cNvSpPr>
            <a:spLocks noGrp="1"/>
          </p:cNvSpPr>
          <p:nvPr>
            <p:ph type="sldNum" sz="quarter" idx="12"/>
          </p:nvPr>
        </p:nvSpPr>
        <p:spPr>
          <a:xfrm>
            <a:off x="6553200" y="6245225"/>
            <a:ext cx="2133600" cy="476250"/>
          </a:xfrm>
        </p:spPr>
        <p:txBody>
          <a:bodyPr/>
          <a:lstStyle>
            <a:lvl1pPr>
              <a:defRPr/>
            </a:lvl1pPr>
          </a:lstStyle>
          <a:p>
            <a:fld id="{2A5F735A-AE72-4732-9C50-8C7264717776}"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9640E9-0273-47C9-98B4-3E827BF54D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3902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7F871B-3274-4677-9C78-DA2A3C20D3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7200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E11BF3-9D04-448E-891A-E8C19FA3A8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0043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3D91AAE-16DC-45AD-AE9B-DA81363505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3206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819710E-59D9-479F-AEC5-DBC7B8C427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7051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2CC1E7E-DA7B-4AB9-84B8-837EC0BFAD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7337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EE6D58B-F84B-41A0-86E6-577F95CCFE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376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58A4D5A9-3F2E-4927-BB05-FF8A2527B441}" type="datetime1">
              <a:rPr lang="tr-TR" smtClean="0"/>
              <a:pPr>
                <a:defRPr/>
              </a:pPr>
              <a:t>04.06.2013</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E5D17807-912C-417D-B24E-2B75D7FCF5FB}" type="slidenum">
              <a:rPr lang="tr-TR"/>
              <a:pPr>
                <a:defRPr/>
              </a:pPr>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E059A5-827B-40B2-9A12-5AD1A01C6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0718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E4D02D-7042-41B9-AB1A-D2051F1CEA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9135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61919-F0F2-4BD0-B72B-5710E001E7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986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D53B5F7-7B09-4521-B470-ACDFBB7E0C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122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tr-TR" smtClean="0"/>
              <a:t>Asıl başlık stili için tıklatın</a:t>
            </a:r>
            <a:endParaRPr lang="en-US"/>
          </a:p>
        </p:txBody>
      </p:sp>
      <p:sp>
        <p:nvSpPr>
          <p:cNvPr id="3" name="2 Metin Yer Tutucusu"/>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F0B338A5-0120-47D6-97B1-8CCD88BB47F0}" type="datetime1">
              <a:rPr lang="tr-TR" smtClean="0"/>
              <a:pPr>
                <a:defRPr/>
              </a:pPr>
              <a:t>04.06.2013</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1A527755-036A-4ABC-AFB8-6E7ABF396803}" type="slidenum">
              <a:rPr lang="tr-TR"/>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lang="tr-TR" smtClean="0"/>
              <a:t>Asıl başlık stili için tıklatın</a:t>
            </a:r>
            <a:endParaRPr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9 Veri Yer Tutucusu"/>
          <p:cNvSpPr>
            <a:spLocks noGrp="1"/>
          </p:cNvSpPr>
          <p:nvPr>
            <p:ph type="dt" sz="half" idx="10"/>
          </p:nvPr>
        </p:nvSpPr>
        <p:spPr/>
        <p:txBody>
          <a:bodyPr/>
          <a:lstStyle>
            <a:lvl1pPr>
              <a:defRPr/>
            </a:lvl1pPr>
          </a:lstStyle>
          <a:p>
            <a:pPr>
              <a:defRPr/>
            </a:pPr>
            <a:fld id="{A40BF3BD-84D4-4900-93E5-8383DDB2323E}" type="datetime1">
              <a:rPr lang="tr-TR" smtClean="0"/>
              <a:pPr>
                <a:defRPr/>
              </a:pPr>
              <a:t>04.06.2013</a:t>
            </a:fld>
            <a:endParaRPr lang="tr-TR"/>
          </a:p>
        </p:txBody>
      </p:sp>
      <p:sp>
        <p:nvSpPr>
          <p:cNvPr id="6" name="21 Altbilgi Yer Tutucusu"/>
          <p:cNvSpPr>
            <a:spLocks noGrp="1"/>
          </p:cNvSpPr>
          <p:nvPr>
            <p:ph type="ftr" sz="quarter" idx="11"/>
          </p:nvPr>
        </p:nvSpPr>
        <p:spPr/>
        <p:txBody>
          <a:bodyPr/>
          <a:lstStyle>
            <a:lvl1pPr>
              <a:defRPr/>
            </a:lvl1pPr>
          </a:lstStyle>
          <a:p>
            <a:pPr>
              <a:defRPr/>
            </a:pPr>
            <a:endParaRPr lang="tr-TR"/>
          </a:p>
        </p:txBody>
      </p:sp>
      <p:sp>
        <p:nvSpPr>
          <p:cNvPr id="7" name="17 Slayt Numarası Yer Tutucusu"/>
          <p:cNvSpPr>
            <a:spLocks noGrp="1"/>
          </p:cNvSpPr>
          <p:nvPr>
            <p:ph type="sldNum" sz="quarter" idx="12"/>
          </p:nvPr>
        </p:nvSpPr>
        <p:spPr/>
        <p:txBody>
          <a:bodyPr/>
          <a:lstStyle>
            <a:lvl1pPr>
              <a:defRPr/>
            </a:lvl1pPr>
          </a:lstStyle>
          <a:p>
            <a:pPr>
              <a:defRPr/>
            </a:pPr>
            <a:fld id="{F8A58FC4-148F-4765-81A8-99A99B9974F8}"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lvl1pPr>
              <a:defRPr/>
            </a:lvl1pPr>
          </a:lstStyle>
          <a:p>
            <a:r>
              <a:rPr lang="tr-TR" smtClean="0"/>
              <a:t>Asıl başlık stili için tıklatın</a:t>
            </a:r>
            <a:endParaRPr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9 Veri Yer Tutucusu"/>
          <p:cNvSpPr>
            <a:spLocks noGrp="1"/>
          </p:cNvSpPr>
          <p:nvPr>
            <p:ph type="dt" sz="half" idx="10"/>
          </p:nvPr>
        </p:nvSpPr>
        <p:spPr/>
        <p:txBody>
          <a:bodyPr/>
          <a:lstStyle>
            <a:lvl1pPr>
              <a:defRPr/>
            </a:lvl1pPr>
          </a:lstStyle>
          <a:p>
            <a:pPr>
              <a:defRPr/>
            </a:pPr>
            <a:fld id="{F31BB97B-1B8A-47F7-86A4-92C239570B9F}" type="datetime1">
              <a:rPr lang="tr-TR" smtClean="0"/>
              <a:pPr>
                <a:defRPr/>
              </a:pPr>
              <a:t>04.06.2013</a:t>
            </a:fld>
            <a:endParaRPr lang="tr-TR"/>
          </a:p>
        </p:txBody>
      </p:sp>
      <p:sp>
        <p:nvSpPr>
          <p:cNvPr id="8" name="21 Altbilgi Yer Tutucusu"/>
          <p:cNvSpPr>
            <a:spLocks noGrp="1"/>
          </p:cNvSpPr>
          <p:nvPr>
            <p:ph type="ftr" sz="quarter" idx="11"/>
          </p:nvPr>
        </p:nvSpPr>
        <p:spPr/>
        <p:txBody>
          <a:bodyPr/>
          <a:lstStyle>
            <a:lvl1pPr>
              <a:defRPr/>
            </a:lvl1pPr>
          </a:lstStyle>
          <a:p>
            <a:pPr>
              <a:defRPr/>
            </a:pPr>
            <a:endParaRPr lang="tr-TR"/>
          </a:p>
        </p:txBody>
      </p:sp>
      <p:sp>
        <p:nvSpPr>
          <p:cNvPr id="9" name="17 Slayt Numarası Yer Tutucusu"/>
          <p:cNvSpPr>
            <a:spLocks noGrp="1"/>
          </p:cNvSpPr>
          <p:nvPr>
            <p:ph type="sldNum" sz="quarter" idx="12"/>
          </p:nvPr>
        </p:nvSpPr>
        <p:spPr/>
        <p:txBody>
          <a:bodyPr/>
          <a:lstStyle>
            <a:lvl1pPr>
              <a:defRPr/>
            </a:lvl1pPr>
          </a:lstStyle>
          <a:p>
            <a:pPr>
              <a:defRPr/>
            </a:pPr>
            <a:fld id="{18614E2E-9556-4AE2-B67C-F5B6A6E6E0AE}"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tr-TR" smtClean="0"/>
              <a:t>Asıl başlık stili için tıklatın</a:t>
            </a:r>
            <a:endParaRPr lang="en-US"/>
          </a:p>
        </p:txBody>
      </p:sp>
      <p:sp>
        <p:nvSpPr>
          <p:cNvPr id="3" name="9 Veri Yer Tutucusu"/>
          <p:cNvSpPr>
            <a:spLocks noGrp="1"/>
          </p:cNvSpPr>
          <p:nvPr>
            <p:ph type="dt" sz="half" idx="10"/>
          </p:nvPr>
        </p:nvSpPr>
        <p:spPr/>
        <p:txBody>
          <a:bodyPr/>
          <a:lstStyle>
            <a:lvl1pPr>
              <a:defRPr/>
            </a:lvl1pPr>
          </a:lstStyle>
          <a:p>
            <a:pPr>
              <a:defRPr/>
            </a:pPr>
            <a:fld id="{5D04887A-8CC8-483B-A6EB-D9B17A8383DC}" type="datetime1">
              <a:rPr lang="tr-TR" smtClean="0"/>
              <a:pPr>
                <a:defRPr/>
              </a:pPr>
              <a:t>04.06.2013</a:t>
            </a:fld>
            <a:endParaRPr lang="tr-TR"/>
          </a:p>
        </p:txBody>
      </p:sp>
      <p:sp>
        <p:nvSpPr>
          <p:cNvPr id="4" name="21 Altbilgi Yer Tutucusu"/>
          <p:cNvSpPr>
            <a:spLocks noGrp="1"/>
          </p:cNvSpPr>
          <p:nvPr>
            <p:ph type="ftr" sz="quarter" idx="11"/>
          </p:nvPr>
        </p:nvSpPr>
        <p:spPr/>
        <p:txBody>
          <a:bodyPr/>
          <a:lstStyle>
            <a:lvl1pPr>
              <a:defRPr/>
            </a:lvl1pPr>
          </a:lstStyle>
          <a:p>
            <a:pPr>
              <a:defRPr/>
            </a:pPr>
            <a:endParaRPr lang="tr-TR"/>
          </a:p>
        </p:txBody>
      </p:sp>
      <p:sp>
        <p:nvSpPr>
          <p:cNvPr id="5" name="17 Slayt Numarası Yer Tutucusu"/>
          <p:cNvSpPr>
            <a:spLocks noGrp="1"/>
          </p:cNvSpPr>
          <p:nvPr>
            <p:ph type="sldNum" sz="quarter" idx="12"/>
          </p:nvPr>
        </p:nvSpPr>
        <p:spPr/>
        <p:txBody>
          <a:bodyPr/>
          <a:lstStyle>
            <a:lvl1pPr>
              <a:defRPr/>
            </a:lvl1pPr>
          </a:lstStyle>
          <a:p>
            <a:pPr>
              <a:defRPr/>
            </a:pPr>
            <a:fld id="{6ED91434-F0E5-4BB4-94B8-E51492DE5094}"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9 Veri Yer Tutucusu"/>
          <p:cNvSpPr>
            <a:spLocks noGrp="1"/>
          </p:cNvSpPr>
          <p:nvPr>
            <p:ph type="dt" sz="half" idx="10"/>
          </p:nvPr>
        </p:nvSpPr>
        <p:spPr/>
        <p:txBody>
          <a:bodyPr/>
          <a:lstStyle>
            <a:lvl1pPr>
              <a:defRPr/>
            </a:lvl1pPr>
          </a:lstStyle>
          <a:p>
            <a:pPr>
              <a:defRPr/>
            </a:pPr>
            <a:fld id="{445720FC-1F9F-4586-AADA-541AB6F7A4A7}" type="datetime1">
              <a:rPr lang="tr-TR" smtClean="0"/>
              <a:pPr>
                <a:defRPr/>
              </a:pPr>
              <a:t>04.06.2013</a:t>
            </a:fld>
            <a:endParaRPr lang="tr-TR"/>
          </a:p>
        </p:txBody>
      </p:sp>
      <p:sp>
        <p:nvSpPr>
          <p:cNvPr id="3" name="21 Altbilgi Yer Tutucusu"/>
          <p:cNvSpPr>
            <a:spLocks noGrp="1"/>
          </p:cNvSpPr>
          <p:nvPr>
            <p:ph type="ftr" sz="quarter" idx="11"/>
          </p:nvPr>
        </p:nvSpPr>
        <p:spPr/>
        <p:txBody>
          <a:bodyPr/>
          <a:lstStyle>
            <a:lvl1pPr>
              <a:defRPr/>
            </a:lvl1pPr>
          </a:lstStyle>
          <a:p>
            <a:pPr>
              <a:defRPr/>
            </a:pPr>
            <a:endParaRPr lang="tr-TR"/>
          </a:p>
        </p:txBody>
      </p:sp>
      <p:sp>
        <p:nvSpPr>
          <p:cNvPr id="4" name="17 Slayt Numarası Yer Tutucusu"/>
          <p:cNvSpPr>
            <a:spLocks noGrp="1"/>
          </p:cNvSpPr>
          <p:nvPr>
            <p:ph type="sldNum" sz="quarter" idx="12"/>
          </p:nvPr>
        </p:nvSpPr>
        <p:spPr/>
        <p:txBody>
          <a:bodyPr/>
          <a:lstStyle>
            <a:lvl1pPr>
              <a:defRPr/>
            </a:lvl1pPr>
          </a:lstStyle>
          <a:p>
            <a:pPr>
              <a:defRPr/>
            </a:pPr>
            <a:fld id="{AC320268-F01B-4E5B-8470-D0EB6D9FF0FF}"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tr-TR" smtClean="0"/>
              <a:t>Asıl başlık stili için tıklatın</a:t>
            </a:r>
            <a:endParaRPr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9 Veri Yer Tutucusu"/>
          <p:cNvSpPr>
            <a:spLocks noGrp="1"/>
          </p:cNvSpPr>
          <p:nvPr>
            <p:ph type="dt" sz="half" idx="10"/>
          </p:nvPr>
        </p:nvSpPr>
        <p:spPr/>
        <p:txBody>
          <a:bodyPr/>
          <a:lstStyle>
            <a:lvl1pPr>
              <a:defRPr/>
            </a:lvl1pPr>
          </a:lstStyle>
          <a:p>
            <a:pPr>
              <a:defRPr/>
            </a:pPr>
            <a:fld id="{9FF11EEB-607F-4A38-BA94-FE918E0863E7}" type="datetime1">
              <a:rPr lang="tr-TR" smtClean="0"/>
              <a:pPr>
                <a:defRPr/>
              </a:pPr>
              <a:t>04.06.2013</a:t>
            </a:fld>
            <a:endParaRPr lang="tr-TR"/>
          </a:p>
        </p:txBody>
      </p:sp>
      <p:sp>
        <p:nvSpPr>
          <p:cNvPr id="6" name="21 Altbilgi Yer Tutucusu"/>
          <p:cNvSpPr>
            <a:spLocks noGrp="1"/>
          </p:cNvSpPr>
          <p:nvPr>
            <p:ph type="ftr" sz="quarter" idx="11"/>
          </p:nvPr>
        </p:nvSpPr>
        <p:spPr/>
        <p:txBody>
          <a:bodyPr/>
          <a:lstStyle>
            <a:lvl1pPr>
              <a:defRPr/>
            </a:lvl1pPr>
          </a:lstStyle>
          <a:p>
            <a:pPr>
              <a:defRPr/>
            </a:pPr>
            <a:endParaRPr lang="tr-TR"/>
          </a:p>
        </p:txBody>
      </p:sp>
      <p:sp>
        <p:nvSpPr>
          <p:cNvPr id="7" name="17 Slayt Numarası Yer Tutucusu"/>
          <p:cNvSpPr>
            <a:spLocks noGrp="1"/>
          </p:cNvSpPr>
          <p:nvPr>
            <p:ph type="sldNum" sz="quarter" idx="12"/>
          </p:nvPr>
        </p:nvSpPr>
        <p:spPr/>
        <p:txBody>
          <a:bodyPr/>
          <a:lstStyle>
            <a:lvl1pPr>
              <a:defRPr/>
            </a:lvl1pPr>
          </a:lstStyle>
          <a:p>
            <a:pPr>
              <a:defRPr/>
            </a:pPr>
            <a:fld id="{248DAE13-5DC8-4E1B-A973-A943CBD59BE2}"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5" name="8 Tek Köşesi Kesik ve Yuvarlatılmış Dikdörtgen"/>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11 Dik Üçgen"/>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1 Başlık"/>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tr-TR" smtClean="0"/>
              <a:t>Asıl başlık stili için tıklatın</a:t>
            </a:r>
            <a:endParaRPr lang="en-US"/>
          </a:p>
        </p:txBody>
      </p:sp>
      <p:sp>
        <p:nvSpPr>
          <p:cNvPr id="4" name="3 Metin Yer Tutucusu"/>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tr-TR" smtClean="0"/>
              <a:t>Asıl metin stillerini düzenlemek için tıklatın</a:t>
            </a: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tr-TR" noProof="0" smtClean="0"/>
              <a:t>Resim eklemek için simgeyi tıklatın</a:t>
            </a:r>
            <a:endParaRPr lang="en-US" noProof="0" dirty="0"/>
          </a:p>
        </p:txBody>
      </p:sp>
      <p:sp>
        <p:nvSpPr>
          <p:cNvPr id="9" name="4 Veri Yer Tutucusu"/>
          <p:cNvSpPr>
            <a:spLocks noGrp="1"/>
          </p:cNvSpPr>
          <p:nvPr>
            <p:ph type="dt" sz="half" idx="10"/>
          </p:nvPr>
        </p:nvSpPr>
        <p:spPr/>
        <p:txBody>
          <a:bodyPr/>
          <a:lstStyle>
            <a:lvl1pPr>
              <a:defRPr/>
            </a:lvl1pPr>
          </a:lstStyle>
          <a:p>
            <a:pPr>
              <a:defRPr/>
            </a:pPr>
            <a:fld id="{97B5EAAD-CA68-4CBA-AA7C-F8510C478D02}" type="datetime1">
              <a:rPr lang="tr-TR" smtClean="0"/>
              <a:pPr>
                <a:defRPr/>
              </a:pPr>
              <a:t>04.06.2013</a:t>
            </a:fld>
            <a:endParaRPr lang="tr-TR"/>
          </a:p>
        </p:txBody>
      </p:sp>
      <p:sp>
        <p:nvSpPr>
          <p:cNvPr id="10" name="5 Altbilgi Yer Tutucusu"/>
          <p:cNvSpPr>
            <a:spLocks noGrp="1"/>
          </p:cNvSpPr>
          <p:nvPr>
            <p:ph type="ftr" sz="quarter" idx="11"/>
          </p:nvPr>
        </p:nvSpPr>
        <p:spPr/>
        <p:txBody>
          <a:bodyPr/>
          <a:lstStyle>
            <a:lvl1pPr>
              <a:defRPr/>
            </a:lvl1pPr>
          </a:lstStyle>
          <a:p>
            <a:pPr>
              <a:defRPr/>
            </a:pPr>
            <a:endParaRPr lang="tr-TR"/>
          </a:p>
        </p:txBody>
      </p:sp>
      <p:sp>
        <p:nvSpPr>
          <p:cNvPr id="11" name="6 Slayt Numarası Yer Tutucusu"/>
          <p:cNvSpPr>
            <a:spLocks noGrp="1"/>
          </p:cNvSpPr>
          <p:nvPr>
            <p:ph type="sldNum" sz="quarter" idx="12"/>
          </p:nvPr>
        </p:nvSpPr>
        <p:spPr>
          <a:xfrm>
            <a:off x="8077200" y="6356350"/>
            <a:ext cx="609600" cy="365125"/>
          </a:xfrm>
        </p:spPr>
        <p:txBody>
          <a:bodyPr/>
          <a:lstStyle>
            <a:lvl1pPr>
              <a:defRPr/>
            </a:lvl1pPr>
          </a:lstStyle>
          <a:p>
            <a:pPr>
              <a:defRPr/>
            </a:pPr>
            <a:fld id="{26EE2F86-3BF0-4123-8622-60DD633A11DB}"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7 Serbest Form"/>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8 Başlık Yer Tutucusu"/>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tr-TR" smtClean="0"/>
              <a:t>Asıl başlık stili için tıklatın</a:t>
            </a:r>
            <a:endParaRPr lang="en-US" smtClean="0"/>
          </a:p>
        </p:txBody>
      </p:sp>
      <p:sp>
        <p:nvSpPr>
          <p:cNvPr id="1029" name="29 Metin Yer Tutucusu"/>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fld id="{B101CDA1-AE1B-4326-AD91-994979395CB1}" type="datetime1">
              <a:rPr lang="tr-TR" smtClean="0"/>
              <a:pPr>
                <a:defRPr/>
              </a:pPr>
              <a:t>04.06.2013</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cs typeface="+mn-cs"/>
              </a:defRPr>
            </a:lvl1pPr>
          </a:lstStyle>
          <a:p>
            <a:pPr>
              <a:defRPr/>
            </a:pPr>
            <a:fld id="{2E59AC79-5560-4BB8-9F95-9AD72C7A7732}" type="slidenum">
              <a:rPr lang="tr-TR"/>
              <a:pPr>
                <a:defRPr/>
              </a:pPr>
              <a:t>‹#›</a:t>
            </a:fld>
            <a:endParaRPr lang="tr-TR"/>
          </a:p>
        </p:txBody>
      </p:sp>
      <p:grpSp>
        <p:nvGrpSpPr>
          <p:cNvPr id="1033" name="1 Grup"/>
          <p:cNvGrpSpPr>
            <a:grpSpLocks/>
          </p:cNvGrpSpPr>
          <p:nvPr/>
        </p:nvGrpSpPr>
        <p:grpSpPr bwMode="auto">
          <a:xfrm>
            <a:off x="-19050" y="203200"/>
            <a:ext cx="9180513" cy="647700"/>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3672" r:id="rId1"/>
    <p:sldLayoutId id="2147483664" r:id="rId2"/>
    <p:sldLayoutId id="2147483673" r:id="rId3"/>
    <p:sldLayoutId id="2147483665" r:id="rId4"/>
    <p:sldLayoutId id="2147483666" r:id="rId5"/>
    <p:sldLayoutId id="2147483667" r:id="rId6"/>
    <p:sldLayoutId id="2147483668" r:id="rId7"/>
    <p:sldLayoutId id="2147483669" r:id="rId8"/>
    <p:sldLayoutId id="2147483674" r:id="rId9"/>
    <p:sldLayoutId id="2147483670" r:id="rId10"/>
    <p:sldLayoutId id="2147483671" r:id="rId11"/>
    <p:sldLayoutId id="2147483675" r:id="rId12"/>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2D8FB7C-C867-440B-AAD1-0770C1C9D851}"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81239752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slide" Target="slide13.xml"/><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QuickStyle" Target="../diagrams/quickStyle3.xml"/><Relationship Id="rId3" Type="http://schemas.openxmlformats.org/officeDocument/2006/relationships/image" Target="../media/image41.jpeg"/><Relationship Id="rId7" Type="http://schemas.openxmlformats.org/officeDocument/2006/relationships/diagramLayout" Target="../diagrams/layout2.xml"/><Relationship Id="rId12" Type="http://schemas.openxmlformats.org/officeDocument/2006/relationships/diagramLayout" Target="../diagrams/layout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diagramData" Target="../diagrams/data3.xml"/><Relationship Id="rId5" Type="http://schemas.openxmlformats.org/officeDocument/2006/relationships/image" Target="../media/image43.jpeg"/><Relationship Id="rId15" Type="http://schemas.microsoft.com/office/2007/relationships/diagramDrawing" Target="../diagrams/drawing3.xml"/><Relationship Id="rId10" Type="http://schemas.microsoft.com/office/2007/relationships/diagramDrawing" Target="../diagrams/drawing2.xml"/><Relationship Id="rId4" Type="http://schemas.openxmlformats.org/officeDocument/2006/relationships/image" Target="../media/image42.jpeg"/><Relationship Id="rId9" Type="http://schemas.openxmlformats.org/officeDocument/2006/relationships/diagramColors" Target="../diagrams/colors2.xml"/><Relationship Id="rId14" Type="http://schemas.openxmlformats.org/officeDocument/2006/relationships/diagramColors" Target="../diagrams/colors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en.wikipedia.org/wiki/File:SUAS_StardustII_Ndvi_sml.jp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slide" Target="slide13.xml"/><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chor="ctr">
            <a:normAutofit/>
          </a:bodyPr>
          <a:lstStyle/>
          <a:p>
            <a:pPr algn="ctr"/>
            <a:r>
              <a:rPr lang="tr-TR" sz="3600" b="1" dirty="0" smtClean="0">
                <a:solidFill>
                  <a:schemeClr val="tx1">
                    <a:lumMod val="95000"/>
                    <a:lumOff val="5000"/>
                  </a:schemeClr>
                </a:solidFill>
                <a:latin typeface="Arial Black" pitchFamily="34" charset="0"/>
                <a:cs typeface="Arial" pitchFamily="34" charset="0"/>
              </a:rPr>
              <a:t>TARIMSAL İZLEME VE BİLGİ SİSTEMİ PROJESİ</a:t>
            </a:r>
            <a:r>
              <a:rPr lang="en-US" sz="5400" dirty="0">
                <a:solidFill>
                  <a:schemeClr val="tx1">
                    <a:lumMod val="95000"/>
                    <a:lumOff val="5000"/>
                  </a:schemeClr>
                </a:solidFill>
                <a:latin typeface="Arial Black" pitchFamily="34" charset="0"/>
                <a:cs typeface="Arial" pitchFamily="34" charset="0"/>
              </a:rPr>
              <a:t/>
            </a:r>
            <a:br>
              <a:rPr lang="en-US" sz="5400" dirty="0">
                <a:solidFill>
                  <a:schemeClr val="tx1">
                    <a:lumMod val="95000"/>
                    <a:lumOff val="5000"/>
                  </a:schemeClr>
                </a:solidFill>
                <a:latin typeface="Arial Black" pitchFamily="34" charset="0"/>
                <a:cs typeface="Arial" pitchFamily="34" charset="0"/>
              </a:rPr>
            </a:br>
            <a:endParaRPr lang="en-US" dirty="0">
              <a:latin typeface="Arial Black" pitchFamily="34" charset="0"/>
            </a:endParaRPr>
          </a:p>
        </p:txBody>
      </p:sp>
    </p:spTree>
    <p:extLst>
      <p:ext uri="{BB962C8B-B14F-4D97-AF65-F5344CB8AC3E}">
        <p14:creationId xmlns:p14="http://schemas.microsoft.com/office/powerpoint/2010/main" val="341694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a:defRPr/>
            </a:pPr>
            <a:fld id="{E5D17807-912C-417D-B24E-2B75D7FCF5FB}" type="slidenum">
              <a:rPr lang="tr-TR" smtClean="0"/>
              <a:pPr>
                <a:defRPr/>
              </a:pPr>
              <a:t>10</a:t>
            </a:fld>
            <a:endParaRPr lang="tr-TR" dirty="0"/>
          </a:p>
        </p:txBody>
      </p:sp>
      <p:pic>
        <p:nvPicPr>
          <p:cNvPr id="57346" name="Picture 2"/>
          <p:cNvPicPr>
            <a:picLocks noChangeAspect="1" noChangeArrowheads="1"/>
          </p:cNvPicPr>
          <p:nvPr/>
        </p:nvPicPr>
        <p:blipFill>
          <a:blip r:embed="rId2"/>
          <a:srcRect/>
          <a:stretch>
            <a:fillRect/>
          </a:stretch>
        </p:blipFill>
        <p:spPr bwMode="auto">
          <a:xfrm>
            <a:off x="1609858" y="1500175"/>
            <a:ext cx="1319068" cy="1285884"/>
          </a:xfrm>
          <a:prstGeom prst="rect">
            <a:avLst/>
          </a:prstGeom>
          <a:noFill/>
          <a:ln w="9525">
            <a:noFill/>
            <a:miter lim="800000"/>
            <a:headEnd/>
            <a:tailEnd/>
          </a:ln>
          <a:effectLst/>
        </p:spPr>
      </p:pic>
      <p:sp>
        <p:nvSpPr>
          <p:cNvPr id="7" name="6 Metin kutusu"/>
          <p:cNvSpPr txBox="1"/>
          <p:nvPr/>
        </p:nvSpPr>
        <p:spPr>
          <a:xfrm>
            <a:off x="-32" y="1568223"/>
            <a:ext cx="1357322" cy="2217967"/>
          </a:xfrm>
          <a:prstGeom prst="rect">
            <a:avLst/>
          </a:prstGeom>
          <a:noFill/>
          <a:ln w="12700">
            <a:solidFill>
              <a:schemeClr val="tx1"/>
            </a:solidFill>
          </a:ln>
        </p:spPr>
        <p:txBody>
          <a:bodyPr wrap="square" rtlCol="0">
            <a:noAutofit/>
          </a:bodyPr>
          <a:lstStyle/>
          <a:p>
            <a:r>
              <a:rPr lang="tr-TR" sz="1200" b="1" dirty="0" smtClean="0">
                <a:solidFill>
                  <a:srgbClr val="000066"/>
                </a:solidFill>
              </a:rPr>
              <a:t>“Tarım Parseli Parsel Kimlik Numarası  Veritabanı” </a:t>
            </a:r>
          </a:p>
          <a:p>
            <a:endParaRPr lang="tr-TR" sz="1200" b="1" dirty="0" smtClean="0">
              <a:solidFill>
                <a:srgbClr val="000066"/>
              </a:solidFill>
            </a:endParaRPr>
          </a:p>
          <a:p>
            <a:r>
              <a:rPr lang="tr-TR" sz="1200" b="1" dirty="0" smtClean="0">
                <a:solidFill>
                  <a:srgbClr val="000066"/>
                </a:solidFill>
              </a:rPr>
              <a:t>*Kullanıcı bilgisi,</a:t>
            </a:r>
          </a:p>
          <a:p>
            <a:r>
              <a:rPr lang="tr-TR" sz="1200" b="1" dirty="0" smtClean="0">
                <a:solidFill>
                  <a:srgbClr val="000066"/>
                </a:solidFill>
              </a:rPr>
              <a:t>*Ürün bilgisi,</a:t>
            </a:r>
          </a:p>
          <a:p>
            <a:r>
              <a:rPr lang="tr-TR" sz="1200" b="1" dirty="0" smtClean="0">
                <a:solidFill>
                  <a:srgbClr val="000066"/>
                </a:solidFill>
              </a:rPr>
              <a:t>*Kullanılan Girdiler</a:t>
            </a:r>
          </a:p>
          <a:p>
            <a:endParaRPr lang="tr-TR" sz="1200" b="1" dirty="0" smtClean="0">
              <a:solidFill>
                <a:srgbClr val="000066"/>
              </a:solidFill>
            </a:endParaRPr>
          </a:p>
          <a:p>
            <a:endParaRPr lang="tr-TR" sz="1200" b="1" dirty="0" smtClean="0">
              <a:solidFill>
                <a:srgbClr val="000066"/>
              </a:solidFill>
            </a:endParaRPr>
          </a:p>
          <a:p>
            <a:endParaRPr lang="tr-TR" sz="1200" b="1" dirty="0" smtClean="0">
              <a:solidFill>
                <a:srgbClr val="000066"/>
              </a:solidFill>
            </a:endParaRPr>
          </a:p>
          <a:p>
            <a:endParaRPr lang="tr-TR" sz="1200" b="1" dirty="0" smtClean="0">
              <a:solidFill>
                <a:srgbClr val="000066"/>
              </a:solidFill>
            </a:endParaRPr>
          </a:p>
          <a:p>
            <a:endParaRPr lang="tr-TR" sz="1200" b="1" dirty="0">
              <a:solidFill>
                <a:srgbClr val="000066"/>
              </a:solidFill>
            </a:endParaRPr>
          </a:p>
        </p:txBody>
      </p:sp>
      <p:sp>
        <p:nvSpPr>
          <p:cNvPr id="8" name="7 Metin kutusu"/>
          <p:cNvSpPr txBox="1"/>
          <p:nvPr/>
        </p:nvSpPr>
        <p:spPr>
          <a:xfrm>
            <a:off x="3571868" y="1571612"/>
            <a:ext cx="1285884" cy="500066"/>
          </a:xfrm>
          <a:prstGeom prst="rect">
            <a:avLst/>
          </a:prstGeom>
          <a:noFill/>
          <a:ln w="12700">
            <a:solidFill>
              <a:schemeClr val="tx1"/>
            </a:solidFill>
          </a:ln>
        </p:spPr>
        <p:txBody>
          <a:bodyPr wrap="square" rtlCol="0">
            <a:noAutofit/>
          </a:bodyPr>
          <a:lstStyle/>
          <a:p>
            <a:r>
              <a:rPr lang="tr-TR" sz="1200" b="1" dirty="0" smtClean="0">
                <a:solidFill>
                  <a:srgbClr val="000066"/>
                </a:solidFill>
              </a:rPr>
              <a:t>Tarımsal ilaç ve ilave besin</a:t>
            </a:r>
          </a:p>
          <a:p>
            <a:endParaRPr lang="tr-TR" sz="1200" b="1" dirty="0">
              <a:solidFill>
                <a:srgbClr val="000066"/>
              </a:solidFill>
            </a:endParaRPr>
          </a:p>
        </p:txBody>
      </p:sp>
      <p:sp>
        <p:nvSpPr>
          <p:cNvPr id="9" name="8 Metin kutusu"/>
          <p:cNvSpPr txBox="1"/>
          <p:nvPr/>
        </p:nvSpPr>
        <p:spPr>
          <a:xfrm>
            <a:off x="3571868" y="928670"/>
            <a:ext cx="1285884" cy="500066"/>
          </a:xfrm>
          <a:prstGeom prst="rect">
            <a:avLst/>
          </a:prstGeom>
          <a:noFill/>
          <a:ln w="12700">
            <a:solidFill>
              <a:schemeClr val="tx1"/>
            </a:solidFill>
          </a:ln>
        </p:spPr>
        <p:txBody>
          <a:bodyPr wrap="square" rtlCol="0">
            <a:noAutofit/>
          </a:bodyPr>
          <a:lstStyle/>
          <a:p>
            <a:r>
              <a:rPr lang="tr-TR" sz="1200" b="1" dirty="0" smtClean="0">
                <a:solidFill>
                  <a:srgbClr val="000066"/>
                </a:solidFill>
              </a:rPr>
              <a:t>Sertifikalı Tohum / Fidan</a:t>
            </a:r>
          </a:p>
          <a:p>
            <a:endParaRPr lang="tr-TR" sz="1200" b="1" dirty="0">
              <a:solidFill>
                <a:srgbClr val="000066"/>
              </a:solidFill>
            </a:endParaRPr>
          </a:p>
        </p:txBody>
      </p:sp>
      <p:sp>
        <p:nvSpPr>
          <p:cNvPr id="10" name="9 Metin kutusu"/>
          <p:cNvSpPr txBox="1"/>
          <p:nvPr/>
        </p:nvSpPr>
        <p:spPr>
          <a:xfrm>
            <a:off x="3571868" y="500042"/>
            <a:ext cx="1285884" cy="285752"/>
          </a:xfrm>
          <a:prstGeom prst="rect">
            <a:avLst/>
          </a:prstGeom>
          <a:solidFill>
            <a:srgbClr val="FF0000"/>
          </a:solidFill>
          <a:ln w="12700">
            <a:solidFill>
              <a:schemeClr val="tx1"/>
            </a:solidFill>
          </a:ln>
        </p:spPr>
        <p:txBody>
          <a:bodyPr wrap="square" rtlCol="0">
            <a:noAutofit/>
          </a:bodyPr>
          <a:lstStyle/>
          <a:p>
            <a:r>
              <a:rPr lang="tr-TR" sz="1400" b="1" dirty="0" smtClean="0">
                <a:solidFill>
                  <a:schemeClr val="bg1"/>
                </a:solidFill>
              </a:rPr>
              <a:t>Veritabanları</a:t>
            </a:r>
          </a:p>
          <a:p>
            <a:endParaRPr lang="tr-TR" sz="1400" b="1" dirty="0">
              <a:solidFill>
                <a:schemeClr val="bg1"/>
              </a:solidFill>
            </a:endParaRPr>
          </a:p>
        </p:txBody>
      </p:sp>
      <p:sp>
        <p:nvSpPr>
          <p:cNvPr id="11" name="10 Metin kutusu"/>
          <p:cNvSpPr txBox="1"/>
          <p:nvPr/>
        </p:nvSpPr>
        <p:spPr>
          <a:xfrm>
            <a:off x="3571868" y="2214554"/>
            <a:ext cx="1285884" cy="571504"/>
          </a:xfrm>
          <a:prstGeom prst="rect">
            <a:avLst/>
          </a:prstGeom>
          <a:noFill/>
          <a:ln w="12700">
            <a:solidFill>
              <a:schemeClr val="tx1"/>
            </a:solidFill>
          </a:ln>
        </p:spPr>
        <p:txBody>
          <a:bodyPr wrap="square" rtlCol="0">
            <a:noAutofit/>
          </a:bodyPr>
          <a:lstStyle/>
          <a:p>
            <a:r>
              <a:rPr lang="tr-TR" sz="1200" b="1" dirty="0" smtClean="0">
                <a:solidFill>
                  <a:srgbClr val="000066"/>
                </a:solidFill>
              </a:rPr>
              <a:t>Kimyasal gübre</a:t>
            </a:r>
          </a:p>
          <a:p>
            <a:endParaRPr lang="tr-TR" sz="1200" b="1" dirty="0">
              <a:solidFill>
                <a:srgbClr val="000066"/>
              </a:solidFill>
            </a:endParaRPr>
          </a:p>
        </p:txBody>
      </p:sp>
      <p:sp>
        <p:nvSpPr>
          <p:cNvPr id="12" name="11 Metin kutusu"/>
          <p:cNvSpPr txBox="1"/>
          <p:nvPr/>
        </p:nvSpPr>
        <p:spPr>
          <a:xfrm>
            <a:off x="3571868" y="2928934"/>
            <a:ext cx="1285884" cy="571504"/>
          </a:xfrm>
          <a:prstGeom prst="rect">
            <a:avLst/>
          </a:prstGeom>
          <a:noFill/>
          <a:ln w="12700">
            <a:solidFill>
              <a:schemeClr val="tx1"/>
            </a:solidFill>
          </a:ln>
        </p:spPr>
        <p:txBody>
          <a:bodyPr wrap="square" rtlCol="0">
            <a:noAutofit/>
          </a:bodyPr>
          <a:lstStyle/>
          <a:p>
            <a:r>
              <a:rPr lang="tr-TR" sz="1200" b="1" dirty="0" smtClean="0">
                <a:solidFill>
                  <a:srgbClr val="000066"/>
                </a:solidFill>
              </a:rPr>
              <a:t>Organik</a:t>
            </a:r>
          </a:p>
          <a:p>
            <a:r>
              <a:rPr lang="tr-TR" sz="1200" b="1" dirty="0" smtClean="0">
                <a:solidFill>
                  <a:srgbClr val="000066"/>
                </a:solidFill>
              </a:rPr>
              <a:t>gübre</a:t>
            </a:r>
          </a:p>
          <a:p>
            <a:endParaRPr lang="tr-TR" sz="1200" b="1" dirty="0">
              <a:solidFill>
                <a:srgbClr val="000066"/>
              </a:solidFill>
            </a:endParaRPr>
          </a:p>
        </p:txBody>
      </p:sp>
      <p:sp>
        <p:nvSpPr>
          <p:cNvPr id="15" name="14 Metin kutusu"/>
          <p:cNvSpPr txBox="1"/>
          <p:nvPr/>
        </p:nvSpPr>
        <p:spPr>
          <a:xfrm>
            <a:off x="5357818" y="928670"/>
            <a:ext cx="1285884" cy="642942"/>
          </a:xfrm>
          <a:prstGeom prst="rect">
            <a:avLst/>
          </a:prstGeom>
          <a:noFill/>
          <a:ln w="12700">
            <a:solidFill>
              <a:schemeClr val="tx1"/>
            </a:solidFill>
          </a:ln>
        </p:spPr>
        <p:txBody>
          <a:bodyPr wrap="square" rtlCol="0">
            <a:noAutofit/>
          </a:bodyPr>
          <a:lstStyle/>
          <a:p>
            <a:r>
              <a:rPr lang="tr-TR" sz="1200" b="1" dirty="0" smtClean="0">
                <a:solidFill>
                  <a:srgbClr val="000066"/>
                </a:solidFill>
              </a:rPr>
              <a:t>Üretilen / İthal edilen ürün paketleri</a:t>
            </a:r>
          </a:p>
          <a:p>
            <a:endParaRPr lang="tr-TR" sz="1200" b="1" dirty="0">
              <a:solidFill>
                <a:srgbClr val="000066"/>
              </a:solidFill>
            </a:endParaRPr>
          </a:p>
        </p:txBody>
      </p:sp>
      <p:sp>
        <p:nvSpPr>
          <p:cNvPr id="16" name="15 Metin kutusu"/>
          <p:cNvSpPr txBox="1"/>
          <p:nvPr/>
        </p:nvSpPr>
        <p:spPr>
          <a:xfrm>
            <a:off x="5357818" y="1785926"/>
            <a:ext cx="1285884" cy="500066"/>
          </a:xfrm>
          <a:prstGeom prst="rect">
            <a:avLst/>
          </a:prstGeom>
          <a:noFill/>
          <a:ln w="12700">
            <a:solidFill>
              <a:schemeClr val="tx1"/>
            </a:solidFill>
          </a:ln>
        </p:spPr>
        <p:txBody>
          <a:bodyPr wrap="square" rtlCol="0">
            <a:noAutofit/>
          </a:bodyPr>
          <a:lstStyle/>
          <a:p>
            <a:r>
              <a:rPr lang="tr-TR" sz="1200" b="1" dirty="0" smtClean="0">
                <a:solidFill>
                  <a:srgbClr val="FF0000"/>
                </a:solidFill>
              </a:rPr>
              <a:t>KAREKOT ÜYGULAMASI</a:t>
            </a:r>
          </a:p>
          <a:p>
            <a:endParaRPr lang="tr-TR" sz="1200" b="1" dirty="0">
              <a:solidFill>
                <a:srgbClr val="FF0000"/>
              </a:solidFill>
            </a:endParaRPr>
          </a:p>
        </p:txBody>
      </p:sp>
      <p:sp>
        <p:nvSpPr>
          <p:cNvPr id="17" name="16 Metin kutusu"/>
          <p:cNvSpPr txBox="1"/>
          <p:nvPr/>
        </p:nvSpPr>
        <p:spPr>
          <a:xfrm>
            <a:off x="5357818" y="2428868"/>
            <a:ext cx="1285884" cy="1071570"/>
          </a:xfrm>
          <a:prstGeom prst="rect">
            <a:avLst/>
          </a:prstGeom>
          <a:noFill/>
          <a:ln w="12700">
            <a:solidFill>
              <a:schemeClr val="tx1"/>
            </a:solidFill>
          </a:ln>
        </p:spPr>
        <p:txBody>
          <a:bodyPr wrap="square" rtlCol="0">
            <a:noAutofit/>
          </a:bodyPr>
          <a:lstStyle/>
          <a:p>
            <a:r>
              <a:rPr lang="tr-TR" sz="1200" b="1" dirty="0" smtClean="0">
                <a:solidFill>
                  <a:srgbClr val="000066"/>
                </a:solidFill>
              </a:rPr>
              <a:t>Ürünler pazara sürülmeden ilgili veritabanlarına yüklenecek</a:t>
            </a:r>
          </a:p>
          <a:p>
            <a:endParaRPr lang="tr-TR" sz="1200" b="1" dirty="0">
              <a:solidFill>
                <a:srgbClr val="000066"/>
              </a:solidFill>
            </a:endParaRPr>
          </a:p>
        </p:txBody>
      </p:sp>
      <p:cxnSp>
        <p:nvCxnSpPr>
          <p:cNvPr id="30" name="29 Düz Ok Bağlayıcısı"/>
          <p:cNvCxnSpPr>
            <a:stCxn id="16" idx="1"/>
            <a:endCxn id="9" idx="3"/>
          </p:cNvCxnSpPr>
          <p:nvPr/>
        </p:nvCxnSpPr>
        <p:spPr>
          <a:xfrm rot="10800000">
            <a:off x="4857752" y="1178703"/>
            <a:ext cx="500066"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31 Düz Ok Bağlayıcısı"/>
          <p:cNvCxnSpPr>
            <a:stCxn id="16" idx="1"/>
            <a:endCxn id="8" idx="3"/>
          </p:cNvCxnSpPr>
          <p:nvPr/>
        </p:nvCxnSpPr>
        <p:spPr>
          <a:xfrm rot="10800000">
            <a:off x="4857752" y="1821645"/>
            <a:ext cx="500066"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Düz Ok Bağlayıcısı"/>
          <p:cNvCxnSpPr>
            <a:stCxn id="16" idx="1"/>
            <a:endCxn id="11" idx="3"/>
          </p:cNvCxnSpPr>
          <p:nvPr/>
        </p:nvCxnSpPr>
        <p:spPr>
          <a:xfrm rot="10800000" flipV="1">
            <a:off x="4857752" y="2035958"/>
            <a:ext cx="500066" cy="464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35 Düz Ok Bağlayıcısı"/>
          <p:cNvCxnSpPr>
            <a:stCxn id="16" idx="1"/>
            <a:endCxn id="12" idx="3"/>
          </p:cNvCxnSpPr>
          <p:nvPr/>
        </p:nvCxnSpPr>
        <p:spPr>
          <a:xfrm rot="10800000" flipV="1">
            <a:off x="4857752" y="2035958"/>
            <a:ext cx="500066" cy="11787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40 Aşağı Ok"/>
          <p:cNvSpPr/>
          <p:nvPr/>
        </p:nvSpPr>
        <p:spPr>
          <a:xfrm>
            <a:off x="2071670" y="2357430"/>
            <a:ext cx="214314" cy="7143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42 Metin kutusu"/>
          <p:cNvSpPr txBox="1"/>
          <p:nvPr/>
        </p:nvSpPr>
        <p:spPr>
          <a:xfrm>
            <a:off x="1428728" y="3071810"/>
            <a:ext cx="1785950" cy="500066"/>
          </a:xfrm>
          <a:prstGeom prst="rect">
            <a:avLst/>
          </a:prstGeom>
          <a:noFill/>
          <a:ln w="12700">
            <a:solidFill>
              <a:schemeClr val="tx1"/>
            </a:solidFill>
          </a:ln>
        </p:spPr>
        <p:txBody>
          <a:bodyPr wrap="square" rtlCol="0">
            <a:noAutofit/>
          </a:bodyPr>
          <a:lstStyle/>
          <a:p>
            <a:r>
              <a:rPr lang="tr-TR" sz="1200" dirty="0" smtClean="0"/>
              <a:t>Örnek parsele patates ekilecek olsun</a:t>
            </a:r>
          </a:p>
        </p:txBody>
      </p:sp>
      <p:sp>
        <p:nvSpPr>
          <p:cNvPr id="44" name="43 Metin kutusu"/>
          <p:cNvSpPr txBox="1"/>
          <p:nvPr/>
        </p:nvSpPr>
        <p:spPr>
          <a:xfrm>
            <a:off x="1428728" y="3643314"/>
            <a:ext cx="2000264" cy="642942"/>
          </a:xfrm>
          <a:prstGeom prst="rect">
            <a:avLst/>
          </a:prstGeom>
          <a:noFill/>
          <a:ln w="12700">
            <a:solidFill>
              <a:schemeClr val="tx1"/>
            </a:solidFill>
          </a:ln>
        </p:spPr>
        <p:txBody>
          <a:bodyPr wrap="square" rtlCol="0">
            <a:noAutofit/>
          </a:bodyPr>
          <a:lstStyle/>
          <a:p>
            <a:r>
              <a:rPr lang="tr-TR" sz="1200" b="1" dirty="0" smtClean="0">
                <a:solidFill>
                  <a:srgbClr val="000066"/>
                </a:solidFill>
              </a:rPr>
              <a:t>Tohum paketlerinin </a:t>
            </a:r>
            <a:r>
              <a:rPr lang="tr-TR" sz="1200" b="1" dirty="0" smtClean="0">
                <a:solidFill>
                  <a:srgbClr val="FF0000"/>
                </a:solidFill>
              </a:rPr>
              <a:t>barkotları</a:t>
            </a:r>
            <a:r>
              <a:rPr lang="tr-TR" sz="1200" b="1" dirty="0" smtClean="0">
                <a:solidFill>
                  <a:srgbClr val="000066"/>
                </a:solidFill>
              </a:rPr>
              <a:t> parselle ilişkili olarak kaydedilecek</a:t>
            </a:r>
          </a:p>
          <a:p>
            <a:endParaRPr lang="tr-TR" sz="1200" b="1" dirty="0">
              <a:solidFill>
                <a:srgbClr val="000066"/>
              </a:solidFill>
            </a:endParaRPr>
          </a:p>
        </p:txBody>
      </p:sp>
      <p:sp>
        <p:nvSpPr>
          <p:cNvPr id="45" name="44 Metin kutusu"/>
          <p:cNvSpPr txBox="1"/>
          <p:nvPr/>
        </p:nvSpPr>
        <p:spPr>
          <a:xfrm>
            <a:off x="1428728" y="4357694"/>
            <a:ext cx="2000264" cy="500066"/>
          </a:xfrm>
          <a:prstGeom prst="rect">
            <a:avLst/>
          </a:prstGeom>
          <a:noFill/>
          <a:ln w="12700">
            <a:solidFill>
              <a:schemeClr val="tx1"/>
            </a:solidFill>
          </a:ln>
        </p:spPr>
        <p:txBody>
          <a:bodyPr wrap="square" rtlCol="0">
            <a:noAutofit/>
          </a:bodyPr>
          <a:lstStyle/>
          <a:p>
            <a:r>
              <a:rPr lang="tr-TR" sz="1200" b="1" dirty="0" smtClean="0">
                <a:solidFill>
                  <a:srgbClr val="000066"/>
                </a:solidFill>
              </a:rPr>
              <a:t>Reçetede verilen ilaç </a:t>
            </a:r>
            <a:r>
              <a:rPr lang="tr-TR" sz="1200" b="1" dirty="0" smtClean="0">
                <a:solidFill>
                  <a:srgbClr val="FF0000"/>
                </a:solidFill>
              </a:rPr>
              <a:t>barkotları</a:t>
            </a:r>
            <a:r>
              <a:rPr lang="tr-TR" sz="1200" b="1" dirty="0" smtClean="0">
                <a:solidFill>
                  <a:srgbClr val="000066"/>
                </a:solidFill>
              </a:rPr>
              <a:t> kaydedilecek</a:t>
            </a:r>
          </a:p>
          <a:p>
            <a:endParaRPr lang="tr-TR" sz="1200" b="1" dirty="0">
              <a:solidFill>
                <a:srgbClr val="000066"/>
              </a:solidFill>
            </a:endParaRPr>
          </a:p>
        </p:txBody>
      </p:sp>
      <p:sp>
        <p:nvSpPr>
          <p:cNvPr id="46" name="45 Metin kutusu"/>
          <p:cNvSpPr txBox="1"/>
          <p:nvPr/>
        </p:nvSpPr>
        <p:spPr>
          <a:xfrm>
            <a:off x="1428728" y="5000636"/>
            <a:ext cx="2000264" cy="1071570"/>
          </a:xfrm>
          <a:prstGeom prst="rect">
            <a:avLst/>
          </a:prstGeom>
          <a:noFill/>
          <a:ln w="12700">
            <a:solidFill>
              <a:schemeClr val="tx1"/>
            </a:solidFill>
          </a:ln>
        </p:spPr>
        <p:txBody>
          <a:bodyPr wrap="square" rtlCol="0">
            <a:noAutofit/>
          </a:bodyPr>
          <a:lstStyle/>
          <a:p>
            <a:r>
              <a:rPr lang="tr-TR" sz="1200" b="1" dirty="0" smtClean="0">
                <a:solidFill>
                  <a:srgbClr val="000066"/>
                </a:solidFill>
              </a:rPr>
              <a:t>Toprak analizi sonucu verilen gübre dışında gübre satın alınamayacak. </a:t>
            </a:r>
            <a:r>
              <a:rPr lang="tr-TR" sz="1200" b="1" dirty="0" smtClean="0">
                <a:solidFill>
                  <a:srgbClr val="FF0000"/>
                </a:solidFill>
              </a:rPr>
              <a:t>Barkotlar</a:t>
            </a:r>
            <a:r>
              <a:rPr lang="tr-TR" sz="1200" b="1" dirty="0" smtClean="0">
                <a:solidFill>
                  <a:srgbClr val="000066"/>
                </a:solidFill>
              </a:rPr>
              <a:t> kaydedilecek </a:t>
            </a:r>
          </a:p>
          <a:p>
            <a:endParaRPr lang="tr-TR" sz="1200" b="1" dirty="0">
              <a:solidFill>
                <a:srgbClr val="000066"/>
              </a:solidFill>
            </a:endParaRPr>
          </a:p>
        </p:txBody>
      </p:sp>
      <p:cxnSp>
        <p:nvCxnSpPr>
          <p:cNvPr id="48" name="47 Dirsek Bağlayıcısı"/>
          <p:cNvCxnSpPr>
            <a:stCxn id="9" idx="1"/>
            <a:endCxn id="44" idx="3"/>
          </p:cNvCxnSpPr>
          <p:nvPr/>
        </p:nvCxnSpPr>
        <p:spPr>
          <a:xfrm rot="10800000" flipV="1">
            <a:off x="3428992" y="1178703"/>
            <a:ext cx="142876" cy="278608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51 Dirsek Bağlayıcısı"/>
          <p:cNvCxnSpPr>
            <a:endCxn id="45" idx="3"/>
          </p:cNvCxnSpPr>
          <p:nvPr/>
        </p:nvCxnSpPr>
        <p:spPr>
          <a:xfrm rot="5400000">
            <a:off x="2232406" y="3196826"/>
            <a:ext cx="2607487" cy="21431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59 Şekil"/>
          <p:cNvCxnSpPr>
            <a:endCxn id="46" idx="3"/>
          </p:cNvCxnSpPr>
          <p:nvPr/>
        </p:nvCxnSpPr>
        <p:spPr>
          <a:xfrm rot="5400000">
            <a:off x="2518159" y="3696893"/>
            <a:ext cx="2750361" cy="92869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61 Yuvarlatılmış Dikdörtgen"/>
          <p:cNvSpPr/>
          <p:nvPr/>
        </p:nvSpPr>
        <p:spPr>
          <a:xfrm>
            <a:off x="714348" y="6215082"/>
            <a:ext cx="3357586" cy="57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t>Parsellerde kullanılan gübre, ilaç, tohum miktar  ve çeşitleri kaydedilmiş olacak </a:t>
            </a:r>
            <a:endParaRPr lang="tr-TR" sz="1400" dirty="0"/>
          </a:p>
        </p:txBody>
      </p:sp>
      <p:sp>
        <p:nvSpPr>
          <p:cNvPr id="64" name="63 Metin kutusu"/>
          <p:cNvSpPr txBox="1"/>
          <p:nvPr/>
        </p:nvSpPr>
        <p:spPr>
          <a:xfrm>
            <a:off x="6858016" y="928670"/>
            <a:ext cx="1285884" cy="428628"/>
          </a:xfrm>
          <a:prstGeom prst="rect">
            <a:avLst/>
          </a:prstGeom>
          <a:noFill/>
          <a:ln w="12700">
            <a:solidFill>
              <a:schemeClr val="tx1"/>
            </a:solidFill>
          </a:ln>
        </p:spPr>
        <p:txBody>
          <a:bodyPr wrap="square" rtlCol="0">
            <a:noAutofit/>
          </a:bodyPr>
          <a:lstStyle/>
          <a:p>
            <a:r>
              <a:rPr lang="tr-TR" sz="1200" dirty="0" smtClean="0"/>
              <a:t>Toprak Analizi Bilgi Sistemi</a:t>
            </a:r>
          </a:p>
          <a:p>
            <a:endParaRPr lang="tr-TR" sz="1200" b="1" dirty="0">
              <a:solidFill>
                <a:srgbClr val="000066"/>
              </a:solidFill>
            </a:endParaRPr>
          </a:p>
        </p:txBody>
      </p:sp>
      <p:cxnSp>
        <p:nvCxnSpPr>
          <p:cNvPr id="66" name="65 Şekil"/>
          <p:cNvCxnSpPr>
            <a:stCxn id="64" idx="2"/>
          </p:cNvCxnSpPr>
          <p:nvPr/>
        </p:nvCxnSpPr>
        <p:spPr>
          <a:xfrm rot="5400000">
            <a:off x="5607851" y="464323"/>
            <a:ext cx="1000132" cy="2786082"/>
          </a:xfrm>
          <a:prstGeom prst="bentConnector2">
            <a:avLst/>
          </a:prstGeom>
          <a:ln w="25400">
            <a:solidFill>
              <a:srgbClr val="8A0000"/>
            </a:solidFill>
            <a:tailEnd type="arrow"/>
          </a:ln>
        </p:spPr>
        <p:style>
          <a:lnRef idx="1">
            <a:schemeClr val="accent1"/>
          </a:lnRef>
          <a:fillRef idx="0">
            <a:schemeClr val="accent1"/>
          </a:fillRef>
          <a:effectRef idx="0">
            <a:schemeClr val="accent1"/>
          </a:effectRef>
          <a:fontRef idx="minor">
            <a:schemeClr val="tx1"/>
          </a:fontRef>
        </p:style>
      </p:cxnSp>
      <p:sp>
        <p:nvSpPr>
          <p:cNvPr id="68" name="1 Başlık"/>
          <p:cNvSpPr>
            <a:spLocks noGrp="1"/>
          </p:cNvSpPr>
          <p:nvPr>
            <p:ph type="title"/>
          </p:nvPr>
        </p:nvSpPr>
        <p:spPr>
          <a:xfrm>
            <a:off x="0" y="-24"/>
            <a:ext cx="9144000" cy="428628"/>
          </a:xfrm>
        </p:spPr>
        <p:txBody>
          <a:bodyPr/>
          <a:lstStyle/>
          <a:p>
            <a:pPr algn="ctr"/>
            <a:r>
              <a:rPr lang="tr-TR" sz="2400" dirty="0" smtClean="0">
                <a:solidFill>
                  <a:srgbClr val="C00000"/>
                </a:solidFill>
              </a:rPr>
              <a:t>PARSEL BAZINDA KAYIT / KAREKOT UYGULAMASI</a:t>
            </a:r>
            <a:endParaRPr lang="tr-TR" sz="2400" dirty="0">
              <a:solidFill>
                <a:srgbClr val="C00000"/>
              </a:solidFill>
            </a:endParaRPr>
          </a:p>
        </p:txBody>
      </p:sp>
      <p:sp>
        <p:nvSpPr>
          <p:cNvPr id="69" name="68 Yuvarlatılmış Dikdörtgen"/>
          <p:cNvSpPr/>
          <p:nvPr/>
        </p:nvSpPr>
        <p:spPr>
          <a:xfrm>
            <a:off x="4857752" y="3643314"/>
            <a:ext cx="2071702" cy="857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t>Piyasada satışa sunulmuş olan ilaç, gübre, tohum stokları kayıt altında olacak</a:t>
            </a:r>
            <a:endParaRPr lang="tr-TR" sz="1400" dirty="0"/>
          </a:p>
        </p:txBody>
      </p:sp>
      <p:sp>
        <p:nvSpPr>
          <p:cNvPr id="73" name="72 Metin kutusu"/>
          <p:cNvSpPr txBox="1"/>
          <p:nvPr/>
        </p:nvSpPr>
        <p:spPr>
          <a:xfrm>
            <a:off x="5000628" y="4857760"/>
            <a:ext cx="1571636" cy="500066"/>
          </a:xfrm>
          <a:prstGeom prst="rect">
            <a:avLst/>
          </a:prstGeom>
          <a:solidFill>
            <a:srgbClr val="1004F6"/>
          </a:solidFill>
          <a:ln w="12700">
            <a:solidFill>
              <a:schemeClr val="tx1"/>
            </a:solidFill>
          </a:ln>
        </p:spPr>
        <p:txBody>
          <a:bodyPr wrap="square" rtlCol="0">
            <a:noAutofit/>
          </a:bodyPr>
          <a:lstStyle/>
          <a:p>
            <a:pPr algn="ctr"/>
            <a:r>
              <a:rPr lang="tr-TR" sz="1200" b="1" dirty="0" smtClean="0">
                <a:solidFill>
                  <a:schemeClr val="bg1"/>
                </a:solidFill>
              </a:rPr>
              <a:t>GIDA DA İZLENEBİLİRLİK</a:t>
            </a:r>
          </a:p>
          <a:p>
            <a:pPr algn="ctr"/>
            <a:endParaRPr lang="tr-TR" sz="1200" b="1" dirty="0">
              <a:solidFill>
                <a:schemeClr val="bg1"/>
              </a:solidFill>
            </a:endParaRPr>
          </a:p>
        </p:txBody>
      </p:sp>
      <p:sp>
        <p:nvSpPr>
          <p:cNvPr id="74" name="73 Metin kutusu"/>
          <p:cNvSpPr txBox="1"/>
          <p:nvPr/>
        </p:nvSpPr>
        <p:spPr>
          <a:xfrm>
            <a:off x="7143768" y="2786058"/>
            <a:ext cx="1857388" cy="3000396"/>
          </a:xfrm>
          <a:prstGeom prst="rect">
            <a:avLst/>
          </a:prstGeom>
          <a:noFill/>
          <a:ln w="12700">
            <a:solidFill>
              <a:schemeClr val="tx1"/>
            </a:solidFill>
          </a:ln>
        </p:spPr>
        <p:txBody>
          <a:bodyPr wrap="square" rtlCol="0">
            <a:noAutofit/>
          </a:bodyPr>
          <a:lstStyle/>
          <a:p>
            <a:r>
              <a:rPr lang="tr-TR" sz="1400" b="1" dirty="0" smtClean="0"/>
              <a:t>Yetiştirilen Ürün paketlerine </a:t>
            </a:r>
            <a:r>
              <a:rPr lang="tr-TR" sz="1400" b="1" dirty="0" smtClean="0">
                <a:solidFill>
                  <a:srgbClr val="291CD4"/>
                </a:solidFill>
              </a:rPr>
              <a:t>“Parsel Kimlik Numarası” </a:t>
            </a:r>
            <a:r>
              <a:rPr lang="tr-TR" sz="1400" b="1" dirty="0" smtClean="0">
                <a:solidFill>
                  <a:srgbClr val="FF0000"/>
                </a:solidFill>
              </a:rPr>
              <a:t>“Barkot” </a:t>
            </a:r>
            <a:r>
              <a:rPr lang="tr-TR" sz="1400" b="1" dirty="0" smtClean="0"/>
              <a:t>olarak konulduğunda;</a:t>
            </a:r>
          </a:p>
          <a:p>
            <a:r>
              <a:rPr lang="tr-TR" sz="1400" b="1" dirty="0" smtClean="0"/>
              <a:t>  </a:t>
            </a:r>
          </a:p>
          <a:p>
            <a:r>
              <a:rPr lang="tr-TR" sz="1400" b="1" dirty="0" smtClean="0"/>
              <a:t>- Yetiştirilen parsel,</a:t>
            </a:r>
          </a:p>
          <a:p>
            <a:r>
              <a:rPr lang="tr-TR" sz="1400" b="1" dirty="0" smtClean="0"/>
              <a:t>- Yetiştirici, </a:t>
            </a:r>
          </a:p>
          <a:p>
            <a:pPr>
              <a:buFontTx/>
              <a:buChar char="-"/>
            </a:pPr>
            <a:r>
              <a:rPr lang="tr-TR" sz="1400" b="1" dirty="0" smtClean="0"/>
              <a:t>Kullanılan tohum, ilaç, gübre,</a:t>
            </a:r>
          </a:p>
          <a:p>
            <a:pPr>
              <a:buFontTx/>
              <a:buChar char="-"/>
            </a:pPr>
            <a:r>
              <a:rPr lang="tr-TR" sz="1400" b="1" dirty="0" smtClean="0"/>
              <a:t> Hasat tarihi, </a:t>
            </a:r>
          </a:p>
          <a:p>
            <a:pPr>
              <a:buFontTx/>
              <a:buChar char="-"/>
            </a:pPr>
            <a:r>
              <a:rPr lang="tr-TR" sz="1400" b="1" dirty="0" smtClean="0"/>
              <a:t>Bitki çeşidi,</a:t>
            </a:r>
          </a:p>
          <a:p>
            <a:pPr>
              <a:buFontTx/>
              <a:buChar char="-"/>
            </a:pPr>
            <a:r>
              <a:rPr lang="tr-TR" sz="1400" b="1" dirty="0" smtClean="0"/>
              <a:t> Kalorisi,</a:t>
            </a:r>
          </a:p>
          <a:p>
            <a:pPr>
              <a:buFontTx/>
              <a:buChar char="-"/>
            </a:pPr>
            <a:endParaRPr lang="tr-TR" sz="1400" b="1" dirty="0"/>
          </a:p>
        </p:txBody>
      </p:sp>
      <p:cxnSp>
        <p:nvCxnSpPr>
          <p:cNvPr id="76" name="75 Düz Ok Bağlayıcısı"/>
          <p:cNvCxnSpPr>
            <a:stCxn id="45" idx="3"/>
            <a:endCxn id="73" idx="1"/>
          </p:cNvCxnSpPr>
          <p:nvPr/>
        </p:nvCxnSpPr>
        <p:spPr>
          <a:xfrm>
            <a:off x="3428992" y="4607727"/>
            <a:ext cx="1571636" cy="50006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77 Düz Ok Bağlayıcısı"/>
          <p:cNvCxnSpPr>
            <a:stCxn id="44" idx="3"/>
            <a:endCxn id="73" idx="1"/>
          </p:cNvCxnSpPr>
          <p:nvPr/>
        </p:nvCxnSpPr>
        <p:spPr>
          <a:xfrm>
            <a:off x="3428992" y="3964785"/>
            <a:ext cx="1571636" cy="114300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79 Düz Ok Bağlayıcısı"/>
          <p:cNvCxnSpPr>
            <a:stCxn id="46" idx="3"/>
            <a:endCxn id="73" idx="1"/>
          </p:cNvCxnSpPr>
          <p:nvPr/>
        </p:nvCxnSpPr>
        <p:spPr>
          <a:xfrm flipV="1">
            <a:off x="3428992" y="5107793"/>
            <a:ext cx="1571636" cy="4286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2" name="81 Düz Ok Bağlayıcısı"/>
          <p:cNvCxnSpPr/>
          <p:nvPr/>
        </p:nvCxnSpPr>
        <p:spPr>
          <a:xfrm>
            <a:off x="1142976" y="2928934"/>
            <a:ext cx="3786214" cy="2143140"/>
          </a:xfrm>
          <a:prstGeom prst="bentConnector3">
            <a:avLst>
              <a:gd name="adj1" fmla="val 59095"/>
            </a:avLst>
          </a:prstGeom>
          <a:ln>
            <a:solidFill>
              <a:srgbClr val="FF0000"/>
            </a:solidFill>
            <a:headEnd type="arrow"/>
            <a:tailEnd type="arrow"/>
          </a:ln>
        </p:spPr>
        <p:style>
          <a:lnRef idx="3">
            <a:schemeClr val="dk1"/>
          </a:lnRef>
          <a:fillRef idx="0">
            <a:schemeClr val="dk1"/>
          </a:fillRef>
          <a:effectRef idx="2">
            <a:schemeClr val="dk1"/>
          </a:effectRef>
          <a:fontRef idx="minor">
            <a:schemeClr val="tx1"/>
          </a:fontRef>
        </p:style>
      </p:cxnSp>
      <p:cxnSp>
        <p:nvCxnSpPr>
          <p:cNvPr id="85" name="84 Düz Ok Bağlayıcısı"/>
          <p:cNvCxnSpPr/>
          <p:nvPr/>
        </p:nvCxnSpPr>
        <p:spPr>
          <a:xfrm rot="10800000">
            <a:off x="6572266" y="5070486"/>
            <a:ext cx="571503" cy="1589"/>
          </a:xfrm>
          <a:prstGeom prst="straightConnector1">
            <a:avLst/>
          </a:prstGeom>
          <a:ln>
            <a:solidFill>
              <a:srgbClr val="FF0000"/>
            </a:solidFill>
            <a:headEnd type="arrow"/>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pPr>
              <a:defRPr/>
            </a:pPr>
            <a:fld id="{AC320268-F01B-4E5B-8470-D0EB6D9FF0FF}" type="slidenum">
              <a:rPr lang="tr-TR" smtClean="0"/>
              <a:pPr>
                <a:defRPr/>
              </a:pPr>
              <a:t>11</a:t>
            </a:fld>
            <a:endParaRPr lang="tr-TR"/>
          </a:p>
        </p:txBody>
      </p:sp>
      <p:sp>
        <p:nvSpPr>
          <p:cNvPr id="5" name="4 Metin kutusu"/>
          <p:cNvSpPr txBox="1"/>
          <p:nvPr/>
        </p:nvSpPr>
        <p:spPr>
          <a:xfrm>
            <a:off x="2643174" y="500042"/>
            <a:ext cx="3643338" cy="369332"/>
          </a:xfrm>
          <a:prstGeom prst="rect">
            <a:avLst/>
          </a:prstGeom>
          <a:solidFill>
            <a:schemeClr val="accent1"/>
          </a:solidFill>
        </p:spPr>
        <p:txBody>
          <a:bodyPr wrap="square" rtlCol="0">
            <a:spAutoFit/>
          </a:bodyPr>
          <a:lstStyle/>
          <a:p>
            <a:r>
              <a:rPr lang="tr-TR" b="1" dirty="0" smtClean="0">
                <a:solidFill>
                  <a:schemeClr val="bg1"/>
                </a:solidFill>
              </a:rPr>
              <a:t>HAYVANCILIK BİLGİ SİSTEMİ</a:t>
            </a:r>
            <a:endParaRPr lang="tr-TR" b="1" dirty="0">
              <a:solidFill>
                <a:schemeClr val="bg1"/>
              </a:solidFill>
            </a:endParaRPr>
          </a:p>
        </p:txBody>
      </p:sp>
      <p:sp>
        <p:nvSpPr>
          <p:cNvPr id="7" name="6 Metin kutusu"/>
          <p:cNvSpPr txBox="1"/>
          <p:nvPr/>
        </p:nvSpPr>
        <p:spPr>
          <a:xfrm>
            <a:off x="7572396" y="928670"/>
            <a:ext cx="1285884" cy="646331"/>
          </a:xfrm>
          <a:prstGeom prst="rect">
            <a:avLst/>
          </a:prstGeom>
          <a:solidFill>
            <a:schemeClr val="accent1"/>
          </a:solidFill>
        </p:spPr>
        <p:txBody>
          <a:bodyPr wrap="square" rtlCol="0">
            <a:spAutoFit/>
          </a:bodyPr>
          <a:lstStyle/>
          <a:p>
            <a:r>
              <a:rPr lang="tr-TR" b="1" dirty="0" smtClean="0">
                <a:solidFill>
                  <a:schemeClr val="bg1"/>
                </a:solidFill>
              </a:rPr>
              <a:t>Karma, Yerli</a:t>
            </a:r>
            <a:endParaRPr lang="tr-TR" b="1" dirty="0">
              <a:solidFill>
                <a:schemeClr val="bg1"/>
              </a:solidFill>
            </a:endParaRPr>
          </a:p>
        </p:txBody>
      </p:sp>
      <p:sp>
        <p:nvSpPr>
          <p:cNvPr id="8" name="7 Metin kutusu"/>
          <p:cNvSpPr txBox="1"/>
          <p:nvPr/>
        </p:nvSpPr>
        <p:spPr>
          <a:xfrm>
            <a:off x="5572132" y="1773784"/>
            <a:ext cx="3357586" cy="369332"/>
          </a:xfrm>
          <a:prstGeom prst="rect">
            <a:avLst/>
          </a:prstGeom>
          <a:solidFill>
            <a:srgbClr val="8A0000"/>
          </a:solidFill>
        </p:spPr>
        <p:txBody>
          <a:bodyPr wrap="square" rtlCol="0">
            <a:spAutoFit/>
          </a:bodyPr>
          <a:lstStyle/>
          <a:p>
            <a:pPr algn="ctr"/>
            <a:r>
              <a:rPr lang="tr-TR" b="1" dirty="0" smtClean="0">
                <a:solidFill>
                  <a:schemeClr val="bg1"/>
                </a:solidFill>
              </a:rPr>
              <a:t>Süt veya Damızlık (Küpe No)</a:t>
            </a:r>
            <a:endParaRPr lang="tr-TR" b="1" dirty="0">
              <a:solidFill>
                <a:schemeClr val="bg1"/>
              </a:solidFill>
            </a:endParaRPr>
          </a:p>
        </p:txBody>
      </p:sp>
      <p:sp>
        <p:nvSpPr>
          <p:cNvPr id="9" name="8 Metin kutusu"/>
          <p:cNvSpPr txBox="1"/>
          <p:nvPr/>
        </p:nvSpPr>
        <p:spPr>
          <a:xfrm>
            <a:off x="285720" y="1773784"/>
            <a:ext cx="1857388" cy="338554"/>
          </a:xfrm>
          <a:prstGeom prst="rect">
            <a:avLst/>
          </a:prstGeom>
          <a:solidFill>
            <a:srgbClr val="8A0000"/>
          </a:solidFill>
        </p:spPr>
        <p:txBody>
          <a:bodyPr wrap="square" rtlCol="0">
            <a:spAutoFit/>
          </a:bodyPr>
          <a:lstStyle/>
          <a:p>
            <a:pPr algn="ctr"/>
            <a:r>
              <a:rPr lang="tr-TR" sz="1600" b="1" dirty="0" smtClean="0">
                <a:solidFill>
                  <a:schemeClr val="bg1"/>
                </a:solidFill>
              </a:rPr>
              <a:t>Besi (Küpe NO)</a:t>
            </a:r>
            <a:endParaRPr lang="tr-TR" sz="1600" b="1" dirty="0">
              <a:solidFill>
                <a:schemeClr val="bg1"/>
              </a:solidFill>
            </a:endParaRPr>
          </a:p>
        </p:txBody>
      </p:sp>
      <p:cxnSp>
        <p:nvCxnSpPr>
          <p:cNvPr id="11" name="10 Düz Bağlayıcı"/>
          <p:cNvCxnSpPr/>
          <p:nvPr/>
        </p:nvCxnSpPr>
        <p:spPr>
          <a:xfrm rot="5400000">
            <a:off x="-1571668" y="4071942"/>
            <a:ext cx="3714776"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11 Metin kutusu"/>
          <p:cNvSpPr txBox="1"/>
          <p:nvPr/>
        </p:nvSpPr>
        <p:spPr>
          <a:xfrm>
            <a:off x="428596" y="2285992"/>
            <a:ext cx="1571636" cy="369332"/>
          </a:xfrm>
          <a:prstGeom prst="rect">
            <a:avLst/>
          </a:prstGeom>
          <a:solidFill>
            <a:schemeClr val="accent1"/>
          </a:solidFill>
        </p:spPr>
        <p:txBody>
          <a:bodyPr wrap="square" rtlCol="0">
            <a:spAutoFit/>
          </a:bodyPr>
          <a:lstStyle/>
          <a:p>
            <a:r>
              <a:rPr lang="tr-TR" b="1" dirty="0" smtClean="0">
                <a:solidFill>
                  <a:schemeClr val="bg1"/>
                </a:solidFill>
              </a:rPr>
              <a:t>Aşı</a:t>
            </a:r>
            <a:endParaRPr lang="tr-TR" b="1" dirty="0">
              <a:solidFill>
                <a:schemeClr val="bg1"/>
              </a:solidFill>
            </a:endParaRPr>
          </a:p>
        </p:txBody>
      </p:sp>
      <p:sp>
        <p:nvSpPr>
          <p:cNvPr id="13" name="12 Metin kutusu"/>
          <p:cNvSpPr txBox="1"/>
          <p:nvPr/>
        </p:nvSpPr>
        <p:spPr>
          <a:xfrm>
            <a:off x="428596" y="2916792"/>
            <a:ext cx="1571636" cy="646331"/>
          </a:xfrm>
          <a:prstGeom prst="rect">
            <a:avLst/>
          </a:prstGeom>
          <a:solidFill>
            <a:schemeClr val="accent1"/>
          </a:solidFill>
        </p:spPr>
        <p:txBody>
          <a:bodyPr wrap="square" rtlCol="0">
            <a:spAutoFit/>
          </a:bodyPr>
          <a:lstStyle/>
          <a:p>
            <a:r>
              <a:rPr lang="tr-TR" b="1" dirty="0" smtClean="0">
                <a:solidFill>
                  <a:schemeClr val="bg1"/>
                </a:solidFill>
              </a:rPr>
              <a:t>Mezbaha da kesim</a:t>
            </a:r>
            <a:endParaRPr lang="tr-TR" b="1" dirty="0">
              <a:solidFill>
                <a:schemeClr val="bg1"/>
              </a:solidFill>
            </a:endParaRPr>
          </a:p>
        </p:txBody>
      </p:sp>
      <p:sp>
        <p:nvSpPr>
          <p:cNvPr id="14" name="13 Metin kutusu"/>
          <p:cNvSpPr txBox="1"/>
          <p:nvPr/>
        </p:nvSpPr>
        <p:spPr>
          <a:xfrm>
            <a:off x="428596" y="3854239"/>
            <a:ext cx="1571636" cy="1477328"/>
          </a:xfrm>
          <a:prstGeom prst="rect">
            <a:avLst/>
          </a:prstGeom>
          <a:solidFill>
            <a:schemeClr val="accent1"/>
          </a:solidFill>
        </p:spPr>
        <p:txBody>
          <a:bodyPr wrap="square" rtlCol="0">
            <a:spAutoFit/>
          </a:bodyPr>
          <a:lstStyle/>
          <a:p>
            <a:r>
              <a:rPr lang="tr-TR" b="1" dirty="0" smtClean="0">
                <a:solidFill>
                  <a:schemeClr val="bg1"/>
                </a:solidFill>
              </a:rPr>
              <a:t>Satış, Dışarıda (Kurban Adak) da kesim, ölüm, kayıp…</a:t>
            </a:r>
            <a:endParaRPr lang="tr-TR" b="1" dirty="0">
              <a:solidFill>
                <a:schemeClr val="bg1"/>
              </a:solidFill>
            </a:endParaRPr>
          </a:p>
        </p:txBody>
      </p:sp>
      <p:sp>
        <p:nvSpPr>
          <p:cNvPr id="15" name="14 Metin kutusu"/>
          <p:cNvSpPr txBox="1"/>
          <p:nvPr/>
        </p:nvSpPr>
        <p:spPr>
          <a:xfrm>
            <a:off x="3000364" y="2568355"/>
            <a:ext cx="2071702" cy="923330"/>
          </a:xfrm>
          <a:prstGeom prst="rect">
            <a:avLst/>
          </a:prstGeom>
          <a:blipFill>
            <a:blip r:embed="rId2"/>
            <a:tile tx="0" ty="0" sx="100000" sy="100000" flip="none" algn="tl"/>
          </a:blipFill>
        </p:spPr>
        <p:txBody>
          <a:bodyPr wrap="square" rtlCol="0">
            <a:spAutoFit/>
          </a:bodyPr>
          <a:lstStyle/>
          <a:p>
            <a:pPr algn="ctr"/>
            <a:r>
              <a:rPr lang="tr-TR" dirty="0" smtClean="0"/>
              <a:t>(Aşı, İlaç (Sağlık) ve İlave Besin Veritabanı</a:t>
            </a:r>
            <a:endParaRPr lang="tr-TR" dirty="0"/>
          </a:p>
        </p:txBody>
      </p:sp>
      <p:sp>
        <p:nvSpPr>
          <p:cNvPr id="16" name="15 Metin kutusu"/>
          <p:cNvSpPr txBox="1"/>
          <p:nvPr/>
        </p:nvSpPr>
        <p:spPr>
          <a:xfrm>
            <a:off x="3000364" y="3639925"/>
            <a:ext cx="2071702" cy="646331"/>
          </a:xfrm>
          <a:prstGeom prst="rect">
            <a:avLst/>
          </a:prstGeom>
          <a:blipFill>
            <a:blip r:embed="rId2"/>
            <a:tile tx="0" ty="0" sx="100000" sy="100000" flip="none" algn="tl"/>
          </a:blipFill>
        </p:spPr>
        <p:txBody>
          <a:bodyPr wrap="square" rtlCol="0">
            <a:spAutoFit/>
          </a:bodyPr>
          <a:lstStyle/>
          <a:p>
            <a:pPr algn="ctr"/>
            <a:r>
              <a:rPr lang="tr-TR" dirty="0" smtClean="0"/>
              <a:t>Mezbaha veritabanı</a:t>
            </a:r>
            <a:endParaRPr lang="tr-TR" dirty="0"/>
          </a:p>
        </p:txBody>
      </p:sp>
      <p:sp>
        <p:nvSpPr>
          <p:cNvPr id="17" name="16 Metin kutusu"/>
          <p:cNvSpPr txBox="1"/>
          <p:nvPr/>
        </p:nvSpPr>
        <p:spPr>
          <a:xfrm>
            <a:off x="3000364" y="1714488"/>
            <a:ext cx="2071702" cy="646331"/>
          </a:xfrm>
          <a:prstGeom prst="rect">
            <a:avLst/>
          </a:prstGeom>
          <a:blipFill>
            <a:blip r:embed="rId2"/>
            <a:tile tx="0" ty="0" sx="100000" sy="100000" flip="none" algn="tl"/>
          </a:blipFill>
        </p:spPr>
        <p:txBody>
          <a:bodyPr wrap="square" rtlCol="0">
            <a:spAutoFit/>
          </a:bodyPr>
          <a:lstStyle/>
          <a:p>
            <a:pPr algn="ctr"/>
            <a:r>
              <a:rPr lang="tr-TR" dirty="0" smtClean="0"/>
              <a:t>Türk VET Kayıt Sistemi</a:t>
            </a:r>
            <a:endParaRPr lang="tr-TR" dirty="0"/>
          </a:p>
        </p:txBody>
      </p:sp>
      <p:sp>
        <p:nvSpPr>
          <p:cNvPr id="18" name="17 Metin kutusu"/>
          <p:cNvSpPr txBox="1"/>
          <p:nvPr/>
        </p:nvSpPr>
        <p:spPr>
          <a:xfrm>
            <a:off x="3000364" y="4572008"/>
            <a:ext cx="2071702" cy="369332"/>
          </a:xfrm>
          <a:prstGeom prst="rect">
            <a:avLst/>
          </a:prstGeom>
          <a:blipFill>
            <a:blip r:embed="rId2"/>
            <a:tile tx="0" ty="0" sx="100000" sy="100000" flip="none" algn="tl"/>
          </a:blipFill>
        </p:spPr>
        <p:txBody>
          <a:bodyPr wrap="square" rtlCol="0">
            <a:spAutoFit/>
          </a:bodyPr>
          <a:lstStyle/>
          <a:p>
            <a:pPr algn="ctr"/>
            <a:r>
              <a:rPr lang="tr-TR" dirty="0" smtClean="0"/>
              <a:t>Süt Kayıt Sistemi</a:t>
            </a:r>
            <a:endParaRPr lang="tr-TR" dirty="0"/>
          </a:p>
        </p:txBody>
      </p:sp>
      <p:sp>
        <p:nvSpPr>
          <p:cNvPr id="19" name="18 Metin kutusu"/>
          <p:cNvSpPr txBox="1"/>
          <p:nvPr/>
        </p:nvSpPr>
        <p:spPr>
          <a:xfrm>
            <a:off x="5786446" y="2428868"/>
            <a:ext cx="1571636" cy="369332"/>
          </a:xfrm>
          <a:prstGeom prst="rect">
            <a:avLst/>
          </a:prstGeom>
          <a:solidFill>
            <a:schemeClr val="accent1"/>
          </a:solidFill>
        </p:spPr>
        <p:txBody>
          <a:bodyPr wrap="square" rtlCol="0">
            <a:spAutoFit/>
          </a:bodyPr>
          <a:lstStyle/>
          <a:p>
            <a:r>
              <a:rPr lang="tr-TR" b="1" dirty="0" smtClean="0">
                <a:solidFill>
                  <a:schemeClr val="bg1"/>
                </a:solidFill>
              </a:rPr>
              <a:t>Aşı</a:t>
            </a:r>
            <a:endParaRPr lang="tr-TR" b="1" dirty="0">
              <a:solidFill>
                <a:schemeClr val="bg1"/>
              </a:solidFill>
            </a:endParaRPr>
          </a:p>
        </p:txBody>
      </p:sp>
      <p:sp>
        <p:nvSpPr>
          <p:cNvPr id="20" name="19 Metin kutusu"/>
          <p:cNvSpPr txBox="1"/>
          <p:nvPr/>
        </p:nvSpPr>
        <p:spPr>
          <a:xfrm>
            <a:off x="5786446" y="3059668"/>
            <a:ext cx="1571636" cy="646331"/>
          </a:xfrm>
          <a:prstGeom prst="rect">
            <a:avLst/>
          </a:prstGeom>
          <a:solidFill>
            <a:schemeClr val="accent1"/>
          </a:solidFill>
        </p:spPr>
        <p:txBody>
          <a:bodyPr wrap="square" rtlCol="0">
            <a:spAutoFit/>
          </a:bodyPr>
          <a:lstStyle/>
          <a:p>
            <a:r>
              <a:rPr lang="tr-TR" b="1" dirty="0" smtClean="0">
                <a:solidFill>
                  <a:schemeClr val="bg1"/>
                </a:solidFill>
              </a:rPr>
              <a:t>Suni Tohumlama</a:t>
            </a:r>
            <a:endParaRPr lang="tr-TR" b="1" dirty="0">
              <a:solidFill>
                <a:schemeClr val="bg1"/>
              </a:solidFill>
            </a:endParaRPr>
          </a:p>
        </p:txBody>
      </p:sp>
      <p:sp>
        <p:nvSpPr>
          <p:cNvPr id="21" name="20 Metin kutusu"/>
          <p:cNvSpPr txBox="1"/>
          <p:nvPr/>
        </p:nvSpPr>
        <p:spPr>
          <a:xfrm>
            <a:off x="5786446" y="3857628"/>
            <a:ext cx="1571636" cy="369332"/>
          </a:xfrm>
          <a:prstGeom prst="rect">
            <a:avLst/>
          </a:prstGeom>
          <a:solidFill>
            <a:schemeClr val="accent1"/>
          </a:solidFill>
        </p:spPr>
        <p:txBody>
          <a:bodyPr wrap="square" rtlCol="0">
            <a:spAutoFit/>
          </a:bodyPr>
          <a:lstStyle/>
          <a:p>
            <a:r>
              <a:rPr lang="tr-TR" b="1" dirty="0" smtClean="0">
                <a:solidFill>
                  <a:schemeClr val="bg1"/>
                </a:solidFill>
              </a:rPr>
              <a:t>Doğum </a:t>
            </a:r>
            <a:endParaRPr lang="tr-TR" b="1" dirty="0">
              <a:solidFill>
                <a:schemeClr val="bg1"/>
              </a:solidFill>
            </a:endParaRPr>
          </a:p>
        </p:txBody>
      </p:sp>
      <p:sp>
        <p:nvSpPr>
          <p:cNvPr id="22" name="21 Metin kutusu"/>
          <p:cNvSpPr txBox="1"/>
          <p:nvPr/>
        </p:nvSpPr>
        <p:spPr>
          <a:xfrm>
            <a:off x="3000364" y="5131370"/>
            <a:ext cx="2071702" cy="1200329"/>
          </a:xfrm>
          <a:prstGeom prst="rect">
            <a:avLst/>
          </a:prstGeom>
          <a:blipFill>
            <a:blip r:embed="rId2"/>
            <a:tile tx="0" ty="0" sx="100000" sy="100000" flip="none" algn="tl"/>
          </a:blipFill>
        </p:spPr>
        <p:txBody>
          <a:bodyPr wrap="square" rtlCol="0">
            <a:spAutoFit/>
          </a:bodyPr>
          <a:lstStyle/>
          <a:p>
            <a:pPr algn="ctr"/>
            <a:r>
              <a:rPr lang="tr-TR" dirty="0" smtClean="0"/>
              <a:t>Suni Tohumlama ve Embriyo Transferi Veritabanı</a:t>
            </a:r>
            <a:endParaRPr lang="tr-TR" dirty="0"/>
          </a:p>
        </p:txBody>
      </p:sp>
      <p:sp>
        <p:nvSpPr>
          <p:cNvPr id="23" name="22 Metin kutusu"/>
          <p:cNvSpPr txBox="1"/>
          <p:nvPr/>
        </p:nvSpPr>
        <p:spPr>
          <a:xfrm>
            <a:off x="5786446" y="4429132"/>
            <a:ext cx="1571636" cy="646331"/>
          </a:xfrm>
          <a:prstGeom prst="rect">
            <a:avLst/>
          </a:prstGeom>
          <a:solidFill>
            <a:schemeClr val="accent1"/>
          </a:solidFill>
        </p:spPr>
        <p:txBody>
          <a:bodyPr wrap="square" rtlCol="0">
            <a:spAutoFit/>
          </a:bodyPr>
          <a:lstStyle/>
          <a:p>
            <a:r>
              <a:rPr lang="tr-TR" b="1" dirty="0" smtClean="0">
                <a:solidFill>
                  <a:schemeClr val="bg1"/>
                </a:solidFill>
              </a:rPr>
              <a:t>Süt verimi başlangıcı </a:t>
            </a:r>
            <a:endParaRPr lang="tr-TR" b="1" dirty="0">
              <a:solidFill>
                <a:schemeClr val="bg1"/>
              </a:solidFill>
            </a:endParaRPr>
          </a:p>
        </p:txBody>
      </p:sp>
      <p:sp>
        <p:nvSpPr>
          <p:cNvPr id="24" name="23 Metin kutusu"/>
          <p:cNvSpPr txBox="1"/>
          <p:nvPr/>
        </p:nvSpPr>
        <p:spPr>
          <a:xfrm>
            <a:off x="5786446" y="5211561"/>
            <a:ext cx="1571636" cy="646331"/>
          </a:xfrm>
          <a:prstGeom prst="rect">
            <a:avLst/>
          </a:prstGeom>
          <a:solidFill>
            <a:schemeClr val="accent1"/>
          </a:solidFill>
        </p:spPr>
        <p:txBody>
          <a:bodyPr wrap="square" rtlCol="0">
            <a:spAutoFit/>
          </a:bodyPr>
          <a:lstStyle/>
          <a:p>
            <a:r>
              <a:rPr lang="tr-TR" b="1" dirty="0" smtClean="0">
                <a:solidFill>
                  <a:schemeClr val="bg1"/>
                </a:solidFill>
              </a:rPr>
              <a:t>Süt verimi sonu </a:t>
            </a:r>
            <a:endParaRPr lang="tr-TR" b="1" dirty="0">
              <a:solidFill>
                <a:schemeClr val="bg1"/>
              </a:solidFill>
            </a:endParaRPr>
          </a:p>
        </p:txBody>
      </p:sp>
      <p:cxnSp>
        <p:nvCxnSpPr>
          <p:cNvPr id="25" name="24 Düz Bağlayıcı"/>
          <p:cNvCxnSpPr/>
          <p:nvPr/>
        </p:nvCxnSpPr>
        <p:spPr>
          <a:xfrm rot="5400000">
            <a:off x="3713950" y="4071148"/>
            <a:ext cx="3714776" cy="1588"/>
          </a:xfrm>
          <a:prstGeom prst="line">
            <a:avLst/>
          </a:prstGeom>
        </p:spPr>
        <p:style>
          <a:lnRef idx="1">
            <a:schemeClr val="accent1"/>
          </a:lnRef>
          <a:fillRef idx="0">
            <a:schemeClr val="accent1"/>
          </a:fillRef>
          <a:effectRef idx="0">
            <a:schemeClr val="accent1"/>
          </a:effectRef>
          <a:fontRef idx="minor">
            <a:schemeClr val="tx1"/>
          </a:fontRef>
        </p:style>
      </p:cxnSp>
      <p:sp>
        <p:nvSpPr>
          <p:cNvPr id="26" name="25 Metin kutusu"/>
          <p:cNvSpPr txBox="1"/>
          <p:nvPr/>
        </p:nvSpPr>
        <p:spPr>
          <a:xfrm>
            <a:off x="5786446" y="6000768"/>
            <a:ext cx="2714644" cy="369332"/>
          </a:xfrm>
          <a:prstGeom prst="rect">
            <a:avLst/>
          </a:prstGeom>
          <a:solidFill>
            <a:schemeClr val="accent1"/>
          </a:solidFill>
        </p:spPr>
        <p:txBody>
          <a:bodyPr wrap="square" rtlCol="0">
            <a:spAutoFit/>
          </a:bodyPr>
          <a:lstStyle/>
          <a:p>
            <a:r>
              <a:rPr lang="tr-TR" b="1" dirty="0" smtClean="0">
                <a:solidFill>
                  <a:schemeClr val="bg1"/>
                </a:solidFill>
              </a:rPr>
              <a:t>Satış, Kesim veya ölüm</a:t>
            </a:r>
            <a:endParaRPr lang="tr-TR" b="1" dirty="0">
              <a:solidFill>
                <a:schemeClr val="bg1"/>
              </a:solidFill>
            </a:endParaRPr>
          </a:p>
        </p:txBody>
      </p:sp>
      <p:cxnSp>
        <p:nvCxnSpPr>
          <p:cNvPr id="30" name="29 Dirsek Bağlayıcısı"/>
          <p:cNvCxnSpPr/>
          <p:nvPr/>
        </p:nvCxnSpPr>
        <p:spPr>
          <a:xfrm>
            <a:off x="5143504" y="1998652"/>
            <a:ext cx="357190" cy="1588"/>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31 Dirsek Bağlayıcısı"/>
          <p:cNvCxnSpPr/>
          <p:nvPr/>
        </p:nvCxnSpPr>
        <p:spPr>
          <a:xfrm rot="10800000">
            <a:off x="2143108" y="1857364"/>
            <a:ext cx="785818" cy="1588"/>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33 Dirsek Bağlayıcısı"/>
          <p:cNvCxnSpPr/>
          <p:nvPr/>
        </p:nvCxnSpPr>
        <p:spPr>
          <a:xfrm>
            <a:off x="2143108" y="2500306"/>
            <a:ext cx="714380" cy="642942"/>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37 Dirsek Bağlayıcısı"/>
          <p:cNvCxnSpPr/>
          <p:nvPr/>
        </p:nvCxnSpPr>
        <p:spPr>
          <a:xfrm>
            <a:off x="2071670" y="3286124"/>
            <a:ext cx="857256" cy="714380"/>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42 Dirsek Bağlayıcısı"/>
          <p:cNvCxnSpPr/>
          <p:nvPr/>
        </p:nvCxnSpPr>
        <p:spPr>
          <a:xfrm rot="5400000" flipH="1" flipV="1">
            <a:off x="1785918" y="2500306"/>
            <a:ext cx="1428760" cy="1143008"/>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0" name="49 Sol Sağ Ok"/>
          <p:cNvSpPr/>
          <p:nvPr/>
        </p:nvSpPr>
        <p:spPr>
          <a:xfrm rot="16200000">
            <a:off x="4464842" y="2321711"/>
            <a:ext cx="357191"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50 Sol Sağ Ok"/>
          <p:cNvSpPr/>
          <p:nvPr/>
        </p:nvSpPr>
        <p:spPr>
          <a:xfrm rot="16200000">
            <a:off x="4617242" y="3393282"/>
            <a:ext cx="357191"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51 Sol Sağ Ok"/>
          <p:cNvSpPr/>
          <p:nvPr/>
        </p:nvSpPr>
        <p:spPr>
          <a:xfrm rot="16200000">
            <a:off x="4617242" y="4250538"/>
            <a:ext cx="357191"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3" name="52 Sol Sağ Ok"/>
          <p:cNvSpPr/>
          <p:nvPr/>
        </p:nvSpPr>
        <p:spPr>
          <a:xfrm rot="16200000">
            <a:off x="4617242" y="4893480"/>
            <a:ext cx="357191"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5" name="54 Dirsek Bağlayıcısı"/>
          <p:cNvCxnSpPr/>
          <p:nvPr/>
        </p:nvCxnSpPr>
        <p:spPr>
          <a:xfrm rot="10800000" flipV="1">
            <a:off x="5072066" y="2643182"/>
            <a:ext cx="642942" cy="71438"/>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7" name="56 Dirsek Bağlayıcısı"/>
          <p:cNvCxnSpPr/>
          <p:nvPr/>
        </p:nvCxnSpPr>
        <p:spPr>
          <a:xfrm rot="5400000">
            <a:off x="4464843" y="4107661"/>
            <a:ext cx="1928826" cy="571504"/>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6" name="65 Şekil"/>
          <p:cNvCxnSpPr>
            <a:stCxn id="21" idx="1"/>
          </p:cNvCxnSpPr>
          <p:nvPr/>
        </p:nvCxnSpPr>
        <p:spPr>
          <a:xfrm rot="10800000">
            <a:off x="5143504" y="2214554"/>
            <a:ext cx="642942" cy="182774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67 Dirsek Bağlayıcısı"/>
          <p:cNvCxnSpPr>
            <a:endCxn id="18" idx="3"/>
          </p:cNvCxnSpPr>
          <p:nvPr/>
        </p:nvCxnSpPr>
        <p:spPr>
          <a:xfrm rot="10800000" flipV="1">
            <a:off x="5072066" y="4714884"/>
            <a:ext cx="642942" cy="4179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69 Dirsek Bağlayıcısı"/>
          <p:cNvCxnSpPr/>
          <p:nvPr/>
        </p:nvCxnSpPr>
        <p:spPr>
          <a:xfrm rot="10800000">
            <a:off x="5072066" y="4857760"/>
            <a:ext cx="642942" cy="50006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1" name="70 Metin kutusu"/>
          <p:cNvSpPr txBox="1"/>
          <p:nvPr/>
        </p:nvSpPr>
        <p:spPr>
          <a:xfrm>
            <a:off x="7500958" y="4711495"/>
            <a:ext cx="1571636" cy="646331"/>
          </a:xfrm>
          <a:prstGeom prst="rect">
            <a:avLst/>
          </a:prstGeom>
          <a:solidFill>
            <a:schemeClr val="accent1"/>
          </a:solidFill>
        </p:spPr>
        <p:txBody>
          <a:bodyPr wrap="square" rtlCol="0">
            <a:spAutoFit/>
          </a:bodyPr>
          <a:lstStyle/>
          <a:p>
            <a:r>
              <a:rPr lang="tr-TR" b="1" dirty="0" smtClean="0">
                <a:solidFill>
                  <a:schemeClr val="bg1"/>
                </a:solidFill>
              </a:rPr>
              <a:t>Günlük süt verimi</a:t>
            </a:r>
            <a:endParaRPr lang="tr-TR" b="1" dirty="0">
              <a:solidFill>
                <a:schemeClr val="bg1"/>
              </a:solidFill>
            </a:endParaRPr>
          </a:p>
        </p:txBody>
      </p:sp>
      <p:cxnSp>
        <p:nvCxnSpPr>
          <p:cNvPr id="73" name="72 Dirsek Bağlayıcısı"/>
          <p:cNvCxnSpPr/>
          <p:nvPr/>
        </p:nvCxnSpPr>
        <p:spPr>
          <a:xfrm rot="10800000" flipV="1">
            <a:off x="5000628" y="4643446"/>
            <a:ext cx="2857520" cy="28575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76 Dirsek Bağlayıcısı"/>
          <p:cNvCxnSpPr/>
          <p:nvPr/>
        </p:nvCxnSpPr>
        <p:spPr>
          <a:xfrm rot="16200000" flipV="1">
            <a:off x="3500430" y="4000504"/>
            <a:ext cx="3857652" cy="4286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79 Dirsek Bağlayıcısı"/>
          <p:cNvCxnSpPr/>
          <p:nvPr/>
        </p:nvCxnSpPr>
        <p:spPr>
          <a:xfrm rot="16200000" flipV="1">
            <a:off x="4286248" y="5000636"/>
            <a:ext cx="2214578" cy="642942"/>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41 Dirsek Bağlayıcısı"/>
          <p:cNvCxnSpPr/>
          <p:nvPr/>
        </p:nvCxnSpPr>
        <p:spPr>
          <a:xfrm rot="5400000" flipH="1" flipV="1">
            <a:off x="1428728" y="2928934"/>
            <a:ext cx="2214578" cy="785818"/>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4" name="43 Metin kutusu"/>
          <p:cNvSpPr txBox="1"/>
          <p:nvPr/>
        </p:nvSpPr>
        <p:spPr>
          <a:xfrm>
            <a:off x="500034" y="5715016"/>
            <a:ext cx="2214578" cy="646331"/>
          </a:xfrm>
          <a:prstGeom prst="rect">
            <a:avLst/>
          </a:prstGeom>
          <a:noFill/>
        </p:spPr>
        <p:txBody>
          <a:bodyPr wrap="square" rtlCol="0">
            <a:spAutoFit/>
          </a:bodyPr>
          <a:lstStyle/>
          <a:p>
            <a:r>
              <a:rPr lang="tr-TR" dirty="0" smtClean="0"/>
              <a:t>Deri Veritabanı?</a:t>
            </a:r>
          </a:p>
          <a:p>
            <a:r>
              <a:rPr lang="tr-TR" smtClean="0"/>
              <a:t>Küpe iadesi?</a:t>
            </a:r>
            <a:endParaRPr lang="tr-T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a:defRPr/>
            </a:pPr>
            <a:fld id="{E5D17807-912C-417D-B24E-2B75D7FCF5FB}" type="slidenum">
              <a:rPr lang="tr-TR" smtClean="0"/>
              <a:pPr>
                <a:defRPr/>
              </a:pPr>
              <a:t>12</a:t>
            </a:fld>
            <a:endParaRPr lang="tr-TR"/>
          </a:p>
        </p:txBody>
      </p:sp>
      <p:pic>
        <p:nvPicPr>
          <p:cNvPr id="60418" name="Picture 2"/>
          <p:cNvPicPr>
            <a:picLocks noChangeAspect="1" noChangeArrowheads="1"/>
          </p:cNvPicPr>
          <p:nvPr/>
        </p:nvPicPr>
        <p:blipFill>
          <a:blip r:embed="rId2"/>
          <a:srcRect/>
          <a:stretch>
            <a:fillRect/>
          </a:stretch>
        </p:blipFill>
        <p:spPr bwMode="auto">
          <a:xfrm>
            <a:off x="-32" y="76200"/>
            <a:ext cx="8267700" cy="6705600"/>
          </a:xfrm>
          <a:prstGeom prst="rect">
            <a:avLst/>
          </a:prstGeom>
          <a:noFill/>
          <a:ln w="9525">
            <a:noFill/>
            <a:miter lim="800000"/>
            <a:headEnd/>
            <a:tailEnd/>
          </a:ln>
          <a:effectLst/>
        </p:spPr>
      </p:pic>
      <p:sp>
        <p:nvSpPr>
          <p:cNvPr id="6" name="5 Metin kutusu"/>
          <p:cNvSpPr txBox="1"/>
          <p:nvPr/>
        </p:nvSpPr>
        <p:spPr>
          <a:xfrm rot="16200000">
            <a:off x="6904182" y="3475166"/>
            <a:ext cx="3253111" cy="369332"/>
          </a:xfrm>
          <a:prstGeom prst="rect">
            <a:avLst/>
          </a:prstGeom>
          <a:noFill/>
        </p:spPr>
        <p:txBody>
          <a:bodyPr wrap="square" rtlCol="0">
            <a:spAutoFit/>
          </a:bodyPr>
          <a:lstStyle/>
          <a:p>
            <a:r>
              <a:rPr lang="tr-TR" dirty="0" smtClean="0"/>
              <a:t>Dolu Riski Yüksek Koridorlar</a:t>
            </a:r>
            <a:endParaRPr lang="tr-TR" dirty="0"/>
          </a:p>
        </p:txBody>
      </p:sp>
      <p:cxnSp>
        <p:nvCxnSpPr>
          <p:cNvPr id="8" name="7 Düz Ok Bağlayıcısı"/>
          <p:cNvCxnSpPr/>
          <p:nvPr/>
        </p:nvCxnSpPr>
        <p:spPr>
          <a:xfrm>
            <a:off x="6858016" y="3929066"/>
            <a:ext cx="1571636"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9" name="Title 1"/>
          <p:cNvSpPr>
            <a:spLocks noGrp="1"/>
          </p:cNvSpPr>
          <p:nvPr>
            <p:ph type="title"/>
          </p:nvPr>
        </p:nvSpPr>
        <p:spPr>
          <a:xfrm>
            <a:off x="-32" y="211440"/>
            <a:ext cx="9144032" cy="360040"/>
          </a:xfrm>
        </p:spPr>
        <p:txBody>
          <a:bodyPr/>
          <a:lstStyle/>
          <a:p>
            <a:pPr algn="ctr"/>
            <a:r>
              <a:rPr lang="tr-TR" sz="2000" b="1" dirty="0" smtClean="0">
                <a:solidFill>
                  <a:srgbClr val="002060"/>
                </a:solidFill>
              </a:rPr>
              <a:t> TARSİM UYGULAMALARI / RİSK ANALİZLERİ</a:t>
            </a:r>
            <a:endParaRPr lang="tr-TR" sz="2000" b="1"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2"/>
          <a:srcRect/>
          <a:stretch>
            <a:fillRect/>
          </a:stretch>
        </p:blipFill>
        <p:spPr bwMode="auto">
          <a:xfrm>
            <a:off x="71406" y="1214422"/>
            <a:ext cx="5643602" cy="4521641"/>
          </a:xfrm>
          <a:prstGeom prst="rect">
            <a:avLst/>
          </a:prstGeom>
          <a:noFill/>
          <a:ln w="9525">
            <a:noFill/>
            <a:miter lim="800000"/>
            <a:headEnd/>
            <a:tailEnd/>
          </a:ln>
          <a:effectLst/>
        </p:spPr>
      </p:pic>
      <p:sp>
        <p:nvSpPr>
          <p:cNvPr id="4" name="3 Slayt Numarası Yer Tutucusu"/>
          <p:cNvSpPr>
            <a:spLocks noGrp="1"/>
          </p:cNvSpPr>
          <p:nvPr>
            <p:ph type="sldNum" sz="quarter" idx="12"/>
          </p:nvPr>
        </p:nvSpPr>
        <p:spPr/>
        <p:txBody>
          <a:bodyPr/>
          <a:lstStyle/>
          <a:p>
            <a:pPr>
              <a:defRPr/>
            </a:pPr>
            <a:fld id="{E5D17807-912C-417D-B24E-2B75D7FCF5FB}" type="slidenum">
              <a:rPr lang="tr-TR" smtClean="0"/>
              <a:pPr>
                <a:defRPr/>
              </a:pPr>
              <a:t>13</a:t>
            </a:fld>
            <a:endParaRPr lang="tr-TR"/>
          </a:p>
        </p:txBody>
      </p:sp>
      <p:sp>
        <p:nvSpPr>
          <p:cNvPr id="9" name="1 Başlık"/>
          <p:cNvSpPr>
            <a:spLocks noGrp="1"/>
          </p:cNvSpPr>
          <p:nvPr>
            <p:ph type="title"/>
          </p:nvPr>
        </p:nvSpPr>
        <p:spPr>
          <a:xfrm>
            <a:off x="457200" y="61908"/>
            <a:ext cx="8229600" cy="438134"/>
          </a:xfrm>
        </p:spPr>
        <p:txBody>
          <a:bodyPr/>
          <a:lstStyle/>
          <a:p>
            <a:r>
              <a:rPr lang="tr-TR" sz="2800" b="1" dirty="0" smtClean="0">
                <a:solidFill>
                  <a:srgbClr val="FF0000"/>
                </a:solidFill>
              </a:rPr>
              <a:t>DOĞAL AFET TAKİP VE KAYIT VERİTABANI</a:t>
            </a:r>
            <a:endParaRPr lang="tr-TR" sz="2800" b="1" dirty="0">
              <a:solidFill>
                <a:srgbClr val="FF0000"/>
              </a:solidFill>
            </a:endParaRPr>
          </a:p>
        </p:txBody>
      </p:sp>
      <p:sp>
        <p:nvSpPr>
          <p:cNvPr id="11" name="10 Sağ Ok">
            <a:hlinkClick r:id="rId3" action="ppaction://hlinksldjump"/>
          </p:cNvPr>
          <p:cNvSpPr/>
          <p:nvPr/>
        </p:nvSpPr>
        <p:spPr>
          <a:xfrm>
            <a:off x="142844" y="6429396"/>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SEL</a:t>
            </a:r>
            <a:endParaRPr lang="tr-TR" sz="1200" dirty="0"/>
          </a:p>
        </p:txBody>
      </p:sp>
      <p:pic>
        <p:nvPicPr>
          <p:cNvPr id="58371" name="Picture 3"/>
          <p:cNvPicPr>
            <a:picLocks noChangeAspect="1" noChangeArrowheads="1"/>
          </p:cNvPicPr>
          <p:nvPr/>
        </p:nvPicPr>
        <p:blipFill>
          <a:blip r:embed="rId4"/>
          <a:srcRect/>
          <a:stretch>
            <a:fillRect/>
          </a:stretch>
        </p:blipFill>
        <p:spPr bwMode="auto">
          <a:xfrm>
            <a:off x="142844" y="1285860"/>
            <a:ext cx="5264368" cy="4572032"/>
          </a:xfrm>
          <a:prstGeom prst="rect">
            <a:avLst/>
          </a:prstGeom>
          <a:noFill/>
          <a:ln w="9525">
            <a:noFill/>
            <a:miter lim="800000"/>
            <a:headEnd/>
            <a:tailEnd/>
          </a:ln>
          <a:effectLst/>
        </p:spPr>
      </p:pic>
      <p:sp>
        <p:nvSpPr>
          <p:cNvPr id="15" name="14 Metin kutusu"/>
          <p:cNvSpPr txBox="1"/>
          <p:nvPr/>
        </p:nvSpPr>
        <p:spPr>
          <a:xfrm>
            <a:off x="5715008" y="1214422"/>
            <a:ext cx="3428992" cy="2862322"/>
          </a:xfrm>
          <a:prstGeom prst="rect">
            <a:avLst/>
          </a:prstGeom>
          <a:noFill/>
        </p:spPr>
        <p:txBody>
          <a:bodyPr wrap="square" rtlCol="0">
            <a:spAutoFit/>
          </a:bodyPr>
          <a:lstStyle/>
          <a:p>
            <a:r>
              <a:rPr lang="tr-TR" dirty="0" smtClean="0"/>
              <a:t>Dolu zararı,</a:t>
            </a:r>
          </a:p>
          <a:p>
            <a:r>
              <a:rPr lang="tr-TR" dirty="0" smtClean="0"/>
              <a:t>Don zararı,</a:t>
            </a:r>
          </a:p>
          <a:p>
            <a:r>
              <a:rPr lang="tr-TR" dirty="0" smtClean="0"/>
              <a:t>Gözlemlerle elektronik hartaya  işlenecek.</a:t>
            </a:r>
          </a:p>
          <a:p>
            <a:r>
              <a:rPr lang="tr-TR" dirty="0" smtClean="0"/>
              <a:t>İl bildirimleri TARSİM kayıtları ile kontrol edilecektir. TARSİM kayıtlarında zarar tespit edilmeyen bölgelerle ilgili </a:t>
            </a:r>
          </a:p>
          <a:p>
            <a:endParaRPr lang="tr-TR" dirty="0" smtClean="0"/>
          </a:p>
          <a:p>
            <a:r>
              <a:rPr lang="tr-TR" dirty="0" smtClean="0"/>
              <a:t>  </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blinds(horizontal)">
                                      <p:cBhvr>
                                        <p:cTn id="7" dur="500"/>
                                        <p:tgtEl>
                                          <p:spTgt spid="5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t="9030"/>
          <a:stretch>
            <a:fillRect/>
          </a:stretch>
        </p:blipFill>
        <p:spPr bwMode="auto">
          <a:xfrm>
            <a:off x="-304800" y="533400"/>
            <a:ext cx="9753600" cy="6429375"/>
          </a:xfrm>
          <a:prstGeom prst="rect">
            <a:avLst/>
          </a:prstGeom>
          <a:noFill/>
          <a:ln w="9525">
            <a:noFill/>
            <a:miter lim="800000"/>
            <a:headEnd/>
            <a:tailEnd/>
          </a:ln>
          <a:effectLst/>
        </p:spPr>
      </p:pic>
      <p:pic>
        <p:nvPicPr>
          <p:cNvPr id="91139" name="Picture 3"/>
          <p:cNvPicPr>
            <a:picLocks noChangeAspect="1" noChangeArrowheads="1"/>
          </p:cNvPicPr>
          <p:nvPr/>
        </p:nvPicPr>
        <p:blipFill>
          <a:blip r:embed="rId3"/>
          <a:srcRect t="9030"/>
          <a:stretch>
            <a:fillRect/>
          </a:stretch>
        </p:blipFill>
        <p:spPr bwMode="auto">
          <a:xfrm>
            <a:off x="-304800" y="533400"/>
            <a:ext cx="9753600" cy="6429375"/>
          </a:xfrm>
          <a:prstGeom prst="rect">
            <a:avLst/>
          </a:prstGeom>
          <a:noFill/>
          <a:ln w="9525">
            <a:noFill/>
            <a:miter lim="800000"/>
            <a:headEnd/>
            <a:tailEnd/>
          </a:ln>
          <a:effectLst/>
        </p:spPr>
      </p:pic>
      <p:pic>
        <p:nvPicPr>
          <p:cNvPr id="91140" name="Picture 4"/>
          <p:cNvPicPr>
            <a:picLocks noChangeAspect="1" noChangeArrowheads="1"/>
          </p:cNvPicPr>
          <p:nvPr/>
        </p:nvPicPr>
        <p:blipFill>
          <a:blip r:embed="rId4"/>
          <a:srcRect t="9030"/>
          <a:stretch>
            <a:fillRect/>
          </a:stretch>
        </p:blipFill>
        <p:spPr bwMode="auto">
          <a:xfrm>
            <a:off x="-304800" y="533400"/>
            <a:ext cx="9753600" cy="6429375"/>
          </a:xfrm>
          <a:prstGeom prst="rect">
            <a:avLst/>
          </a:prstGeom>
          <a:noFill/>
          <a:ln w="9525">
            <a:noFill/>
            <a:miter lim="800000"/>
            <a:headEnd/>
            <a:tailEnd/>
          </a:ln>
          <a:effectLst/>
        </p:spPr>
      </p:pic>
      <p:pic>
        <p:nvPicPr>
          <p:cNvPr id="91141" name="Picture 5"/>
          <p:cNvPicPr>
            <a:picLocks noChangeAspect="1" noChangeArrowheads="1"/>
          </p:cNvPicPr>
          <p:nvPr/>
        </p:nvPicPr>
        <p:blipFill>
          <a:blip r:embed="rId5"/>
          <a:srcRect t="9030"/>
          <a:stretch>
            <a:fillRect/>
          </a:stretch>
        </p:blipFill>
        <p:spPr bwMode="auto">
          <a:xfrm>
            <a:off x="-304800" y="533400"/>
            <a:ext cx="9753600" cy="6429375"/>
          </a:xfrm>
          <a:prstGeom prst="rect">
            <a:avLst/>
          </a:prstGeom>
          <a:noFill/>
          <a:ln w="9525">
            <a:noFill/>
            <a:miter lim="800000"/>
            <a:headEnd/>
            <a:tailEnd/>
          </a:ln>
          <a:effectLst/>
        </p:spPr>
      </p:pic>
      <p:pic>
        <p:nvPicPr>
          <p:cNvPr id="91142" name="Picture 6"/>
          <p:cNvPicPr>
            <a:picLocks noChangeAspect="1" noChangeArrowheads="1"/>
          </p:cNvPicPr>
          <p:nvPr/>
        </p:nvPicPr>
        <p:blipFill>
          <a:blip r:embed="rId6"/>
          <a:srcRect t="9030"/>
          <a:stretch>
            <a:fillRect/>
          </a:stretch>
        </p:blipFill>
        <p:spPr bwMode="auto">
          <a:xfrm>
            <a:off x="-304800" y="533400"/>
            <a:ext cx="9753600" cy="6429375"/>
          </a:xfrm>
          <a:prstGeom prst="rect">
            <a:avLst/>
          </a:prstGeom>
          <a:noFill/>
          <a:ln w="9525">
            <a:noFill/>
            <a:miter lim="800000"/>
            <a:headEnd/>
            <a:tailEnd/>
          </a:ln>
          <a:effectLst/>
        </p:spPr>
      </p:pic>
      <p:sp>
        <p:nvSpPr>
          <p:cNvPr id="91143" name="WordArt 7"/>
          <p:cNvSpPr>
            <a:spLocks noChangeArrowheads="1" noChangeShapeType="1" noTextEdit="1"/>
          </p:cNvSpPr>
          <p:nvPr/>
        </p:nvSpPr>
        <p:spPr bwMode="auto">
          <a:xfrm>
            <a:off x="539750" y="76200"/>
            <a:ext cx="6975475" cy="371475"/>
          </a:xfrm>
          <a:prstGeom prst="rect">
            <a:avLst/>
          </a:prstGeom>
        </p:spPr>
        <p:txBody>
          <a:bodyPr wrap="none" fromWordArt="1">
            <a:prstTxWarp prst="textPlain">
              <a:avLst>
                <a:gd name="adj" fmla="val 50000"/>
              </a:avLst>
            </a:prstTxWarp>
          </a:bodyPr>
          <a:lstStyle/>
          <a:p>
            <a:pPr algn="ctr"/>
            <a:r>
              <a:rPr lang="tr-TR" sz="2400" kern="10">
                <a:ln w="9525">
                  <a:solidFill>
                    <a:srgbClr val="FF9900"/>
                  </a:solidFill>
                  <a:round/>
                  <a:headEnd/>
                  <a:tailEnd/>
                </a:ln>
                <a:solidFill>
                  <a:srgbClr val="993300"/>
                </a:solidFill>
                <a:effectLst>
                  <a:outerShdw dist="35921" dir="2700000" algn="ctr" rotWithShape="0">
                    <a:srgbClr val="C0C0C0"/>
                  </a:outerShdw>
                </a:effectLst>
                <a:latin typeface="Albertus Medium"/>
              </a:rPr>
              <a:t>Yağışa göre taşkın durumunun belirlenmesi.</a:t>
            </a:r>
          </a:p>
        </p:txBody>
      </p:sp>
      <p:sp>
        <p:nvSpPr>
          <p:cNvPr id="8" name="7 İkizkenar Üçgen">
            <a:hlinkClick r:id="rId7" action="ppaction://hlinksldjump"/>
          </p:cNvPr>
          <p:cNvSpPr/>
          <p:nvPr/>
        </p:nvSpPr>
        <p:spPr>
          <a:xfrm>
            <a:off x="-142908" y="6429396"/>
            <a:ext cx="142908" cy="2143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41286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300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3000"/>
                                  </p:stCondLst>
                                  <p:childTnLst>
                                    <p:set>
                                      <p:cBhvr>
                                        <p:cTn id="12" dur="1" fill="hold">
                                          <p:stCondLst>
                                            <p:cond delay="499"/>
                                          </p:stCondLst>
                                        </p:cTn>
                                        <p:tgtEl>
                                          <p:spTgt spid="91141"/>
                                        </p:tgtEl>
                                        <p:attrNameLst>
                                          <p:attrName>style.visibility</p:attrName>
                                        </p:attrNameLst>
                                      </p:cBhvr>
                                      <p:to>
                                        <p:strVal val="visible"/>
                                      </p:to>
                                    </p:set>
                                  </p:childTnLst>
                                </p:cTn>
                              </p:par>
                            </p:childTnLst>
                          </p:cTn>
                        </p:par>
                        <p:par>
                          <p:cTn id="13" fill="hold">
                            <p:stCondLst>
                              <p:cond delay="8500"/>
                            </p:stCondLst>
                            <p:childTnLst>
                              <p:par>
                                <p:cTn id="14" presetID="1" presetClass="entr" presetSubtype="0" fill="hold" nodeType="afterEffect">
                                  <p:stCondLst>
                                    <p:cond delay="3000"/>
                                  </p:stCondLst>
                                  <p:childTnLst>
                                    <p:set>
                                      <p:cBhvr>
                                        <p:cTn id="15" dur="1" fill="hold">
                                          <p:stCondLst>
                                            <p:cond delay="499"/>
                                          </p:stCondLst>
                                        </p:cTn>
                                        <p:tgtEl>
                                          <p:spTgt spid="9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Slayt Numarası Yer Tutucusu 3"/>
          <p:cNvSpPr>
            <a:spLocks noGrp="1"/>
          </p:cNvSpPr>
          <p:nvPr>
            <p:ph type="sldNum" sz="quarter" idx="12"/>
          </p:nvPr>
        </p:nvSpPr>
        <p:spPr/>
        <p:txBody>
          <a:bodyPr/>
          <a:lstStyle/>
          <a:p>
            <a:pPr>
              <a:defRPr/>
            </a:pPr>
            <a:fld id="{E5D17807-912C-417D-B24E-2B75D7FCF5FB}" type="slidenum">
              <a:rPr lang="tr-TR" smtClean="0"/>
              <a:pPr>
                <a:defRPr/>
              </a:pPr>
              <a:t>15</a:t>
            </a:fld>
            <a:endParaRPr lang="tr-T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0042"/>
            <a:ext cx="9144000" cy="562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srcRect/>
          <a:stretch>
            <a:fillRect/>
          </a:stretch>
        </p:blipFill>
        <p:spPr bwMode="auto">
          <a:xfrm>
            <a:off x="6215074" y="357166"/>
            <a:ext cx="2500330" cy="1375182"/>
          </a:xfrm>
          <a:prstGeom prst="rect">
            <a:avLst/>
          </a:prstGeom>
          <a:noFill/>
          <a:ln w="9525">
            <a:noFill/>
            <a:miter lim="800000"/>
            <a:headEnd/>
            <a:tailEnd/>
          </a:ln>
          <a:effectLst/>
        </p:spPr>
      </p:pic>
    </p:spTree>
    <p:extLst>
      <p:ext uri="{BB962C8B-B14F-4D97-AF65-F5344CB8AC3E}">
        <p14:creationId xmlns:p14="http://schemas.microsoft.com/office/powerpoint/2010/main" val="4095422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5D17807-912C-417D-B24E-2B75D7FCF5FB}" type="slidenum">
              <a:rPr lang="tr-TR" smtClean="0"/>
              <a:pPr>
                <a:defRPr/>
              </a:pPr>
              <a:t>16</a:t>
            </a:fld>
            <a:endParaRPr lang="tr-T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285728"/>
            <a:ext cx="7304087" cy="658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486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188640"/>
            <a:ext cx="8229600" cy="851942"/>
          </a:xfrm>
        </p:spPr>
        <p:txBody>
          <a:bodyPr/>
          <a:lstStyle/>
          <a:p>
            <a:pPr algn="ctr"/>
            <a:r>
              <a:rPr lang="tr-TR" sz="4400" b="1" dirty="0" smtClean="0"/>
              <a:t>TARIM BİLGİ SİSTEMİ  </a:t>
            </a:r>
            <a:endParaRPr lang="tr-TR" sz="4400" b="1" dirty="0"/>
          </a:p>
        </p:txBody>
      </p:sp>
      <p:sp>
        <p:nvSpPr>
          <p:cNvPr id="3" name="İçerik Yer Tutucusu 2"/>
          <p:cNvSpPr>
            <a:spLocks noGrp="1"/>
          </p:cNvSpPr>
          <p:nvPr>
            <p:ph idx="1"/>
          </p:nvPr>
        </p:nvSpPr>
        <p:spPr>
          <a:xfrm>
            <a:off x="467544" y="1006042"/>
            <a:ext cx="8229600" cy="6095365"/>
          </a:xfrm>
        </p:spPr>
        <p:txBody>
          <a:bodyPr>
            <a:normAutofit fontScale="92500" lnSpcReduction="10000"/>
          </a:bodyPr>
          <a:lstStyle/>
          <a:p>
            <a:pPr lvl="1"/>
            <a:r>
              <a:rPr lang="tr-TR" sz="1500" dirty="0"/>
              <a:t>Toprak, Bitki ve Sulama Suyu Analiz Laboratuvarları Bilgi Sistemi, </a:t>
            </a:r>
          </a:p>
          <a:p>
            <a:pPr lvl="1"/>
            <a:r>
              <a:rPr lang="tr-TR" sz="1500" dirty="0"/>
              <a:t>Kooperatif Kredileri Takip Sistemi, </a:t>
            </a:r>
          </a:p>
          <a:p>
            <a:pPr lvl="1"/>
            <a:r>
              <a:rPr lang="tr-TR" sz="1500" dirty="0"/>
              <a:t>Kırsal Kalkınma Yatırımları Destekleme Süreç ve Envanter Yönetim Bilgi Sistemi, </a:t>
            </a:r>
          </a:p>
          <a:p>
            <a:pPr lvl="1"/>
            <a:r>
              <a:rPr lang="tr-TR" sz="1500" dirty="0"/>
              <a:t>Bitki Ekolojik Gereksinim </a:t>
            </a:r>
            <a:r>
              <a:rPr lang="tr-TR" sz="1500" dirty="0" err="1"/>
              <a:t>Veritabanı</a:t>
            </a:r>
            <a:r>
              <a:rPr lang="tr-TR" sz="1500" dirty="0"/>
              <a:t> Uygulaması, </a:t>
            </a:r>
          </a:p>
          <a:p>
            <a:pPr lvl="1"/>
            <a:r>
              <a:rPr lang="tr-TR" sz="1500" dirty="0"/>
              <a:t>Pazarlama Bilgi Sistemi, </a:t>
            </a:r>
          </a:p>
          <a:p>
            <a:pPr lvl="1"/>
            <a:r>
              <a:rPr lang="tr-TR" sz="1500" dirty="0"/>
              <a:t>Gübre Kayıt ve Takip Sistemi, </a:t>
            </a:r>
          </a:p>
          <a:p>
            <a:pPr lvl="1"/>
            <a:r>
              <a:rPr lang="tr-TR" sz="1500" dirty="0"/>
              <a:t>Sertifikalı Tohum Kayıt ve Takip Sistemi </a:t>
            </a:r>
          </a:p>
          <a:p>
            <a:pPr lvl="1"/>
            <a:r>
              <a:rPr lang="tr-TR" sz="1500" dirty="0"/>
              <a:t>Zirai Mücadelede Bitki Koruma Ürünleri Kayıt ve Takip Sistemi, </a:t>
            </a:r>
          </a:p>
          <a:p>
            <a:pPr lvl="1"/>
            <a:r>
              <a:rPr lang="tr-TR" sz="1500" dirty="0"/>
              <a:t>Sulama Birliği Bilgi Sistemi,  </a:t>
            </a:r>
          </a:p>
          <a:p>
            <a:pPr lvl="1"/>
            <a:r>
              <a:rPr lang="tr-TR" sz="1500" dirty="0"/>
              <a:t>Kurumsal Gösterge ve Performans Takip Sistemi, </a:t>
            </a:r>
          </a:p>
          <a:p>
            <a:pPr lvl="1"/>
            <a:r>
              <a:rPr lang="tr-TR" sz="1500" dirty="0"/>
              <a:t>Organik Tarım</a:t>
            </a:r>
          </a:p>
          <a:p>
            <a:pPr lvl="1"/>
            <a:r>
              <a:rPr lang="tr-TR" sz="1500" dirty="0"/>
              <a:t>İyi </a:t>
            </a:r>
            <a:r>
              <a:rPr lang="tr-TR" sz="1500" dirty="0" smtClean="0"/>
              <a:t>Tarım Uygulamaları</a:t>
            </a:r>
            <a:endParaRPr lang="tr-TR" sz="1500" dirty="0"/>
          </a:p>
          <a:p>
            <a:pPr lvl="1"/>
            <a:r>
              <a:rPr lang="tr-TR" sz="1500" dirty="0" err="1"/>
              <a:t>Örtüaltı</a:t>
            </a:r>
            <a:endParaRPr lang="tr-TR" sz="1500" dirty="0"/>
          </a:p>
          <a:p>
            <a:pPr lvl="1"/>
            <a:r>
              <a:rPr lang="tr-TR" sz="1500" dirty="0"/>
              <a:t>Özel Ürünler</a:t>
            </a:r>
          </a:p>
          <a:p>
            <a:pPr lvl="1"/>
            <a:r>
              <a:rPr lang="tr-TR" sz="1500" dirty="0"/>
              <a:t>Bilgi Sistemleri Yönetim Modülü </a:t>
            </a:r>
          </a:p>
          <a:p>
            <a:pPr lvl="1"/>
            <a:r>
              <a:rPr lang="tr-TR" sz="1500" dirty="0"/>
              <a:t>Diğer Sistemler ile Entegrasyon,</a:t>
            </a:r>
          </a:p>
          <a:p>
            <a:pPr lvl="1"/>
            <a:r>
              <a:rPr lang="tr-TR" sz="1500" dirty="0"/>
              <a:t>Destekleme ve Hibeler </a:t>
            </a:r>
            <a:endParaRPr lang="tr-TR" sz="1500" dirty="0" smtClean="0"/>
          </a:p>
          <a:p>
            <a:pPr lvl="1"/>
            <a:r>
              <a:rPr lang="tr-TR" sz="1500" dirty="0" smtClean="0"/>
              <a:t>Tarım Parselleri </a:t>
            </a:r>
          </a:p>
          <a:p>
            <a:pPr lvl="1"/>
            <a:r>
              <a:rPr lang="tr-TR" sz="1500" dirty="0" smtClean="0"/>
              <a:t>Süreç Yönetim </a:t>
            </a:r>
            <a:r>
              <a:rPr lang="tr-TR" sz="1500" dirty="0" err="1" smtClean="0"/>
              <a:t>Sistemi,Güvenlik</a:t>
            </a:r>
            <a:r>
              <a:rPr lang="tr-TR" sz="1500" dirty="0" smtClean="0"/>
              <a:t> Yönetimi</a:t>
            </a:r>
          </a:p>
          <a:p>
            <a:pPr lvl="1"/>
            <a:r>
              <a:rPr lang="tr-TR" sz="1500" dirty="0" smtClean="0"/>
              <a:t>Pazarlama Bilgi Sistemi</a:t>
            </a:r>
          </a:p>
          <a:p>
            <a:pPr lvl="1"/>
            <a:r>
              <a:rPr lang="tr-TR" sz="1500" dirty="0" smtClean="0"/>
              <a:t>Gıda Güvenliği </a:t>
            </a:r>
            <a:r>
              <a:rPr lang="tr-TR" sz="1500" dirty="0" err="1" smtClean="0"/>
              <a:t>Bigi</a:t>
            </a:r>
            <a:r>
              <a:rPr lang="tr-TR" sz="1500" dirty="0" smtClean="0"/>
              <a:t> Sistemi</a:t>
            </a:r>
            <a:endParaRPr lang="tr-TR" sz="1500" dirty="0"/>
          </a:p>
          <a:p>
            <a:pPr lvl="1"/>
            <a:r>
              <a:rPr lang="tr-TR" sz="1500" dirty="0" smtClean="0"/>
              <a:t>Evrak, Belge ve Arşiv Yönetimi</a:t>
            </a:r>
          </a:p>
          <a:p>
            <a:pPr lvl="1"/>
            <a:r>
              <a:rPr lang="tr-TR" sz="1500" dirty="0" err="1" smtClean="0"/>
              <a:t>Veterinet</a:t>
            </a:r>
            <a:r>
              <a:rPr lang="tr-TR" sz="1500" dirty="0" smtClean="0"/>
              <a:t> Bilgi sistemi (Veteriner Koruma Ürünleri, Karantina, aşı, ilaç vs.)</a:t>
            </a:r>
          </a:p>
          <a:p>
            <a:pPr lvl="1"/>
            <a:r>
              <a:rPr lang="tr-TR" sz="1500" dirty="0" smtClean="0"/>
              <a:t>Hayvan Bilgi Sistemi (</a:t>
            </a:r>
            <a:r>
              <a:rPr lang="tr-TR" sz="1500" dirty="0" err="1" smtClean="0"/>
              <a:t>B.Baş</a:t>
            </a:r>
            <a:r>
              <a:rPr lang="tr-TR" sz="1500" dirty="0" smtClean="0"/>
              <a:t>, </a:t>
            </a:r>
            <a:r>
              <a:rPr lang="tr-TR" sz="1500" dirty="0" err="1" smtClean="0"/>
              <a:t>K.Baş</a:t>
            </a:r>
            <a:r>
              <a:rPr lang="tr-TR" sz="1500" dirty="0" smtClean="0"/>
              <a:t>, Arıcılık, Su Ürünleri, Gemi İzleme)</a:t>
            </a:r>
          </a:p>
          <a:p>
            <a:pPr lvl="1"/>
            <a:r>
              <a:rPr lang="tr-TR" sz="1500" dirty="0" smtClean="0"/>
              <a:t>Personel Bilgi sistemi</a:t>
            </a:r>
          </a:p>
          <a:p>
            <a:pPr marL="228600" lvl="1" indent="0">
              <a:buNone/>
            </a:pPr>
            <a:endParaRPr lang="tr-TR" sz="1500" dirty="0"/>
          </a:p>
          <a:p>
            <a:endParaRPr lang="tr-TR" dirty="0"/>
          </a:p>
        </p:txBody>
      </p:sp>
      <p:sp>
        <p:nvSpPr>
          <p:cNvPr id="4" name="Slayt Numarası Yer Tutucusu 3"/>
          <p:cNvSpPr>
            <a:spLocks noGrp="1"/>
          </p:cNvSpPr>
          <p:nvPr>
            <p:ph type="sldNum" sz="quarter" idx="12"/>
          </p:nvPr>
        </p:nvSpPr>
        <p:spPr/>
        <p:txBody>
          <a:bodyPr/>
          <a:lstStyle/>
          <a:p>
            <a:pPr>
              <a:defRPr/>
            </a:pPr>
            <a:fld id="{E5D17807-912C-417D-B24E-2B75D7FCF5FB}" type="slidenum">
              <a:rPr lang="tr-TR" smtClean="0"/>
              <a:pPr>
                <a:defRPr/>
              </a:pPr>
              <a:t>17</a:t>
            </a:fld>
            <a:endParaRPr lang="tr-TR"/>
          </a:p>
        </p:txBody>
      </p:sp>
    </p:spTree>
    <p:extLst>
      <p:ext uri="{BB962C8B-B14F-4D97-AF65-F5344CB8AC3E}">
        <p14:creationId xmlns:p14="http://schemas.microsoft.com/office/powerpoint/2010/main" val="1834632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95536" y="1052736"/>
            <a:ext cx="8352928" cy="5472608"/>
          </a:xfrm>
          <a:prstGeom prst="roundRect">
            <a:avLst>
              <a:gd name="adj" fmla="val 5528"/>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4" name="Rounded Rectangle 3"/>
          <p:cNvSpPr/>
          <p:nvPr/>
        </p:nvSpPr>
        <p:spPr>
          <a:xfrm>
            <a:off x="611560" y="2996952"/>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Ana</a:t>
            </a:r>
          </a:p>
          <a:p>
            <a:pPr algn="ctr"/>
            <a:r>
              <a:rPr lang="tr-TR" sz="1400" dirty="0" smtClean="0">
                <a:solidFill>
                  <a:srgbClr val="FFFFFF"/>
                </a:solidFill>
              </a:rPr>
              <a:t>Menü</a:t>
            </a:r>
            <a:endParaRPr lang="tr-TR" sz="1400" dirty="0">
              <a:solidFill>
                <a:srgbClr val="FFFFFF"/>
              </a:solidFill>
            </a:endParaRPr>
          </a:p>
        </p:txBody>
      </p:sp>
      <p:sp>
        <p:nvSpPr>
          <p:cNvPr id="2" name="Flowchart: Manual Input 1"/>
          <p:cNvSpPr/>
          <p:nvPr/>
        </p:nvSpPr>
        <p:spPr>
          <a:xfrm>
            <a:off x="4499992" y="1124744"/>
            <a:ext cx="1224136" cy="1227618"/>
          </a:xfrm>
          <a:prstGeom prst="flowChartManualInp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000000"/>
                </a:solidFill>
              </a:rPr>
              <a:t>Parsel: 123</a:t>
            </a:r>
          </a:p>
          <a:p>
            <a:pPr algn="ctr"/>
            <a:r>
              <a:rPr lang="tr-TR" sz="1400" dirty="0" smtClean="0">
                <a:solidFill>
                  <a:srgbClr val="000000"/>
                </a:solidFill>
              </a:rPr>
              <a:t>120dekar</a:t>
            </a:r>
            <a:endParaRPr lang="tr-TR" sz="1400" dirty="0">
              <a:solidFill>
                <a:srgbClr val="00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1613499"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95736" y="1231592"/>
            <a:ext cx="2031325" cy="1477328"/>
          </a:xfrm>
          <a:prstGeom prst="rect">
            <a:avLst/>
          </a:prstGeom>
          <a:noFill/>
        </p:spPr>
        <p:txBody>
          <a:bodyPr wrap="none" rtlCol="0">
            <a:spAutoFit/>
          </a:bodyPr>
          <a:lstStyle/>
          <a:p>
            <a:r>
              <a:rPr lang="tr-TR" dirty="0" smtClean="0">
                <a:solidFill>
                  <a:srgbClr val="000000"/>
                </a:solidFill>
                <a:latin typeface="Arial"/>
                <a:cs typeface="Arial"/>
              </a:rPr>
              <a:t>Çiftçi: Fuat Çetin</a:t>
            </a:r>
          </a:p>
          <a:p>
            <a:r>
              <a:rPr lang="tr-TR" dirty="0" smtClean="0">
                <a:solidFill>
                  <a:srgbClr val="000000"/>
                </a:solidFill>
                <a:latin typeface="Arial"/>
                <a:cs typeface="Arial"/>
              </a:rPr>
              <a:t>Şanlıurfa – Hilvan</a:t>
            </a:r>
          </a:p>
          <a:p>
            <a:r>
              <a:rPr lang="tr-TR" dirty="0" smtClean="0">
                <a:solidFill>
                  <a:srgbClr val="000000"/>
                </a:solidFill>
                <a:latin typeface="Arial"/>
                <a:cs typeface="Arial"/>
              </a:rPr>
              <a:t>Balkı Köyü</a:t>
            </a:r>
          </a:p>
          <a:p>
            <a:r>
              <a:rPr lang="tr-TR" dirty="0" smtClean="0">
                <a:solidFill>
                  <a:srgbClr val="000000"/>
                </a:solidFill>
                <a:latin typeface="Arial"/>
                <a:cs typeface="Arial"/>
              </a:rPr>
              <a:t>TC: 12334234234</a:t>
            </a:r>
          </a:p>
          <a:p>
            <a:r>
              <a:rPr lang="tr-TR" dirty="0" smtClean="0">
                <a:solidFill>
                  <a:srgbClr val="000000"/>
                </a:solidFill>
                <a:latin typeface="Arial"/>
                <a:cs typeface="Arial"/>
              </a:rPr>
              <a:t>Kullanıcı: Urfa  </a:t>
            </a:r>
            <a:endParaRPr lang="tr-TR" dirty="0">
              <a:solidFill>
                <a:srgbClr val="000000"/>
              </a:solidFill>
              <a:latin typeface="Arial"/>
              <a:cs typeface="Arial"/>
            </a:endParaRPr>
          </a:p>
        </p:txBody>
      </p:sp>
      <p:sp>
        <p:nvSpPr>
          <p:cNvPr id="14" name="TextBox 13"/>
          <p:cNvSpPr txBox="1"/>
          <p:nvPr/>
        </p:nvSpPr>
        <p:spPr>
          <a:xfrm>
            <a:off x="683569" y="3796005"/>
            <a:ext cx="4968552" cy="2585323"/>
          </a:xfrm>
          <a:prstGeom prst="rect">
            <a:avLst/>
          </a:prstGeom>
          <a:solidFill>
            <a:schemeClr val="accent1"/>
          </a:solidFill>
        </p:spPr>
        <p:txBody>
          <a:bodyPr wrap="square" rtlCol="0">
            <a:spAutoFit/>
          </a:bodyPr>
          <a:lstStyle/>
          <a:p>
            <a:r>
              <a:rPr lang="tr-TR" dirty="0" smtClean="0">
                <a:solidFill>
                  <a:srgbClr val="000000"/>
                </a:solidFill>
                <a:latin typeface="Arial"/>
                <a:cs typeface="Arial"/>
              </a:rPr>
              <a:t>Kip                      	      </a:t>
            </a:r>
            <a:r>
              <a:rPr lang="tr-TR" dirty="0" smtClean="0">
                <a:solidFill>
                  <a:srgbClr val="333399"/>
                </a:solidFill>
                <a:latin typeface="Arial"/>
                <a:cs typeface="Arial"/>
              </a:rPr>
              <a:t>: Yarı otomatik</a:t>
            </a:r>
          </a:p>
          <a:p>
            <a:r>
              <a:rPr lang="tr-TR" dirty="0" smtClean="0">
                <a:solidFill>
                  <a:srgbClr val="000000"/>
                </a:solidFill>
                <a:latin typeface="Arial"/>
                <a:cs typeface="Arial"/>
              </a:rPr>
              <a:t>Kullanıcı düzeyi          : </a:t>
            </a:r>
            <a:r>
              <a:rPr lang="tr-TR" dirty="0" smtClean="0">
                <a:solidFill>
                  <a:srgbClr val="333399"/>
                </a:solidFill>
                <a:latin typeface="Arial"/>
                <a:cs typeface="Arial"/>
              </a:rPr>
              <a:t>Orta seviye</a:t>
            </a:r>
          </a:p>
          <a:p>
            <a:r>
              <a:rPr lang="tr-TR" dirty="0" smtClean="0">
                <a:solidFill>
                  <a:srgbClr val="000000"/>
                </a:solidFill>
                <a:latin typeface="Arial"/>
                <a:cs typeface="Arial"/>
              </a:rPr>
              <a:t>Su yönetim tipi           : </a:t>
            </a:r>
            <a:r>
              <a:rPr lang="tr-TR" dirty="0" smtClean="0">
                <a:solidFill>
                  <a:srgbClr val="333399"/>
                </a:solidFill>
                <a:latin typeface="Arial"/>
                <a:cs typeface="Arial"/>
              </a:rPr>
              <a:t>Maksimum verim</a:t>
            </a:r>
          </a:p>
          <a:p>
            <a:r>
              <a:rPr lang="tr-TR" dirty="0" smtClean="0">
                <a:solidFill>
                  <a:srgbClr val="000000"/>
                </a:solidFill>
                <a:latin typeface="Arial"/>
                <a:cs typeface="Arial"/>
              </a:rPr>
              <a:t>Kalan su ihtiyacı         : </a:t>
            </a:r>
            <a:r>
              <a:rPr lang="tr-TR" dirty="0" smtClean="0">
                <a:solidFill>
                  <a:srgbClr val="333399"/>
                </a:solidFill>
                <a:latin typeface="Arial"/>
                <a:cs typeface="Arial"/>
              </a:rPr>
              <a:t>120mm</a:t>
            </a:r>
          </a:p>
          <a:p>
            <a:r>
              <a:rPr lang="tr-TR" dirty="0" smtClean="0">
                <a:solidFill>
                  <a:srgbClr val="000000"/>
                </a:solidFill>
                <a:latin typeface="Arial"/>
                <a:cs typeface="Arial"/>
              </a:rPr>
              <a:t>Tahmini yağış             : </a:t>
            </a:r>
            <a:r>
              <a:rPr lang="tr-TR" dirty="0" smtClean="0">
                <a:solidFill>
                  <a:srgbClr val="333399"/>
                </a:solidFill>
                <a:latin typeface="Arial"/>
                <a:cs typeface="Arial"/>
              </a:rPr>
              <a:t>40mm</a:t>
            </a:r>
          </a:p>
          <a:p>
            <a:r>
              <a:rPr lang="tr-TR" dirty="0" smtClean="0">
                <a:solidFill>
                  <a:srgbClr val="000000"/>
                </a:solidFill>
                <a:latin typeface="Arial"/>
                <a:cs typeface="Arial"/>
              </a:rPr>
              <a:t>Tavsiye edilen sulama: </a:t>
            </a:r>
            <a:r>
              <a:rPr lang="tr-TR" dirty="0" smtClean="0">
                <a:solidFill>
                  <a:srgbClr val="333399"/>
                </a:solidFill>
                <a:latin typeface="Arial"/>
                <a:cs typeface="Arial"/>
              </a:rPr>
              <a:t>80mm</a:t>
            </a:r>
          </a:p>
          <a:p>
            <a:r>
              <a:rPr lang="tr-TR" dirty="0" smtClean="0">
                <a:solidFill>
                  <a:srgbClr val="000000"/>
                </a:solidFill>
                <a:latin typeface="Arial"/>
                <a:cs typeface="Arial"/>
              </a:rPr>
              <a:t>Maksimum tahsisat     : </a:t>
            </a:r>
            <a:r>
              <a:rPr lang="tr-TR" dirty="0" smtClean="0">
                <a:solidFill>
                  <a:srgbClr val="333399"/>
                </a:solidFill>
                <a:latin typeface="Arial"/>
                <a:cs typeface="Arial"/>
              </a:rPr>
              <a:t>500mm</a:t>
            </a:r>
          </a:p>
          <a:p>
            <a:r>
              <a:rPr lang="tr-TR" dirty="0" smtClean="0">
                <a:solidFill>
                  <a:srgbClr val="000000"/>
                </a:solidFill>
                <a:latin typeface="Arial"/>
                <a:cs typeface="Arial"/>
              </a:rPr>
              <a:t>1.Kademe kullanım     : </a:t>
            </a:r>
            <a:r>
              <a:rPr lang="tr-TR" dirty="0" smtClean="0">
                <a:solidFill>
                  <a:srgbClr val="333399"/>
                </a:solidFill>
                <a:latin typeface="Arial"/>
                <a:cs typeface="Arial"/>
              </a:rPr>
              <a:t>200mm/200mm= %100</a:t>
            </a:r>
          </a:p>
          <a:p>
            <a:r>
              <a:rPr lang="tr-TR" dirty="0" smtClean="0">
                <a:solidFill>
                  <a:srgbClr val="000000"/>
                </a:solidFill>
                <a:latin typeface="Arial"/>
                <a:cs typeface="Arial"/>
              </a:rPr>
              <a:t>2.Kademe kullanım     : </a:t>
            </a:r>
            <a:r>
              <a:rPr lang="tr-TR" dirty="0" smtClean="0">
                <a:solidFill>
                  <a:srgbClr val="333399"/>
                </a:solidFill>
                <a:latin typeface="Arial"/>
                <a:cs typeface="Arial"/>
              </a:rPr>
              <a:t>150mm/300mm = %50</a:t>
            </a:r>
          </a:p>
        </p:txBody>
      </p:sp>
      <p:sp>
        <p:nvSpPr>
          <p:cNvPr id="17" name="TextBox 16"/>
          <p:cNvSpPr txBox="1"/>
          <p:nvPr/>
        </p:nvSpPr>
        <p:spPr>
          <a:xfrm>
            <a:off x="683568" y="260648"/>
            <a:ext cx="7724423" cy="369332"/>
          </a:xfrm>
          <a:prstGeom prst="rect">
            <a:avLst/>
          </a:prstGeom>
          <a:noFill/>
        </p:spPr>
        <p:txBody>
          <a:bodyPr wrap="square" rtlCol="0">
            <a:spAutoFit/>
          </a:bodyPr>
          <a:lstStyle/>
          <a:p>
            <a:pPr algn="ctr"/>
            <a:r>
              <a:rPr lang="tr-TR" b="1" dirty="0" smtClean="0">
                <a:solidFill>
                  <a:srgbClr val="087E1C"/>
                </a:solidFill>
                <a:latin typeface="Arial"/>
                <a:cs typeface="Arial"/>
              </a:rPr>
              <a:t>Çiftçi Tablet Sulama Hizmetleri</a:t>
            </a:r>
            <a:endParaRPr lang="tr-TR" b="1" dirty="0">
              <a:solidFill>
                <a:srgbClr val="087E1C"/>
              </a:solidFill>
              <a:latin typeface="Arial"/>
              <a:cs typeface="Arial"/>
            </a:endParaRPr>
          </a:p>
        </p:txBody>
      </p:sp>
      <p:sp>
        <p:nvSpPr>
          <p:cNvPr id="18" name="Rectangle 17"/>
          <p:cNvSpPr/>
          <p:nvPr/>
        </p:nvSpPr>
        <p:spPr>
          <a:xfrm>
            <a:off x="5796136" y="1052736"/>
            <a:ext cx="2611855" cy="547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88036" y="3280940"/>
            <a:ext cx="48672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724128" y="1671186"/>
            <a:ext cx="1494320" cy="4524315"/>
          </a:xfrm>
          <a:prstGeom prst="rect">
            <a:avLst/>
          </a:prstGeom>
          <a:noFill/>
        </p:spPr>
        <p:txBody>
          <a:bodyPr wrap="none" rtlCol="0">
            <a:spAutoFit/>
          </a:bodyPr>
          <a:lstStyle/>
          <a:p>
            <a:r>
              <a:rPr lang="tr-TR" sz="1600" dirty="0" smtClean="0">
                <a:solidFill>
                  <a:srgbClr val="000000"/>
                </a:solidFill>
                <a:latin typeface="Arial"/>
                <a:cs typeface="Arial"/>
              </a:rPr>
              <a:t>Tuzluluk</a:t>
            </a:r>
          </a:p>
          <a:p>
            <a:r>
              <a:rPr lang="tr-TR" sz="1600" dirty="0" smtClean="0">
                <a:solidFill>
                  <a:srgbClr val="000000"/>
                </a:solidFill>
                <a:latin typeface="Arial"/>
                <a:cs typeface="Arial"/>
              </a:rPr>
              <a:t>Koruması</a:t>
            </a:r>
          </a:p>
          <a:p>
            <a:endParaRPr lang="tr-TR" sz="1600" dirty="0">
              <a:solidFill>
                <a:srgbClr val="000000"/>
              </a:solidFill>
              <a:latin typeface="Arial"/>
              <a:cs typeface="Arial"/>
            </a:endParaRPr>
          </a:p>
          <a:p>
            <a:r>
              <a:rPr lang="tr-TR" sz="1600" dirty="0" smtClean="0">
                <a:solidFill>
                  <a:srgbClr val="000000"/>
                </a:solidFill>
                <a:latin typeface="Arial"/>
                <a:cs typeface="Arial"/>
              </a:rPr>
              <a:t>Gün içi saat </a:t>
            </a:r>
          </a:p>
          <a:p>
            <a:r>
              <a:rPr lang="tr-TR" sz="1600" dirty="0" smtClean="0">
                <a:solidFill>
                  <a:srgbClr val="000000"/>
                </a:solidFill>
                <a:latin typeface="Arial"/>
                <a:cs typeface="Arial"/>
              </a:rPr>
              <a:t>optimizasyonu</a:t>
            </a:r>
          </a:p>
          <a:p>
            <a:endParaRPr lang="tr-TR" sz="1600" dirty="0" smtClean="0">
              <a:solidFill>
                <a:srgbClr val="000000"/>
              </a:solidFill>
              <a:latin typeface="Arial"/>
              <a:cs typeface="Arial"/>
            </a:endParaRPr>
          </a:p>
          <a:p>
            <a:r>
              <a:rPr lang="tr-TR" sz="1600" dirty="0" smtClean="0">
                <a:solidFill>
                  <a:srgbClr val="000000"/>
                </a:solidFill>
                <a:latin typeface="Arial"/>
                <a:cs typeface="Arial"/>
              </a:rPr>
              <a:t>Elektrik</a:t>
            </a:r>
          </a:p>
          <a:p>
            <a:r>
              <a:rPr lang="tr-TR" sz="1600" dirty="0" smtClean="0">
                <a:solidFill>
                  <a:srgbClr val="000000"/>
                </a:solidFill>
                <a:latin typeface="Arial"/>
                <a:cs typeface="Arial"/>
              </a:rPr>
              <a:t>Enerji</a:t>
            </a:r>
          </a:p>
          <a:p>
            <a:r>
              <a:rPr lang="tr-TR" sz="1600" dirty="0" smtClean="0">
                <a:solidFill>
                  <a:srgbClr val="000000"/>
                </a:solidFill>
                <a:latin typeface="Arial"/>
                <a:cs typeface="Arial"/>
              </a:rPr>
              <a:t>tasarrufu</a:t>
            </a:r>
          </a:p>
          <a:p>
            <a:endParaRPr lang="tr-TR" sz="1600" dirty="0">
              <a:solidFill>
                <a:srgbClr val="000000"/>
              </a:solidFill>
              <a:latin typeface="Arial"/>
              <a:cs typeface="Arial"/>
            </a:endParaRPr>
          </a:p>
          <a:p>
            <a:r>
              <a:rPr lang="tr-TR" sz="1600" dirty="0" smtClean="0">
                <a:solidFill>
                  <a:srgbClr val="000000"/>
                </a:solidFill>
                <a:latin typeface="Arial"/>
                <a:cs typeface="Arial"/>
              </a:rPr>
              <a:t>Kuraklık</a:t>
            </a:r>
          </a:p>
          <a:p>
            <a:r>
              <a:rPr lang="tr-TR" sz="1600" dirty="0" smtClean="0">
                <a:solidFill>
                  <a:srgbClr val="000000"/>
                </a:solidFill>
                <a:latin typeface="Arial"/>
                <a:cs typeface="Arial"/>
              </a:rPr>
              <a:t>Risk koruması</a:t>
            </a:r>
          </a:p>
          <a:p>
            <a:endParaRPr lang="tr-TR" sz="1600" dirty="0">
              <a:solidFill>
                <a:srgbClr val="000000"/>
              </a:solidFill>
              <a:latin typeface="Arial"/>
              <a:cs typeface="Arial"/>
            </a:endParaRPr>
          </a:p>
          <a:p>
            <a:r>
              <a:rPr lang="tr-TR" sz="1600" dirty="0" smtClean="0">
                <a:solidFill>
                  <a:srgbClr val="000000"/>
                </a:solidFill>
                <a:latin typeface="Arial"/>
                <a:cs typeface="Arial"/>
              </a:rPr>
              <a:t>Manuel</a:t>
            </a:r>
          </a:p>
          <a:p>
            <a:r>
              <a:rPr lang="tr-TR" sz="1600" dirty="0" smtClean="0">
                <a:solidFill>
                  <a:srgbClr val="000000"/>
                </a:solidFill>
                <a:latin typeface="Arial"/>
                <a:cs typeface="Arial"/>
              </a:rPr>
              <a:t>Çalıştırma</a:t>
            </a:r>
          </a:p>
          <a:p>
            <a:endParaRPr lang="tr-TR" sz="1600" dirty="0">
              <a:solidFill>
                <a:srgbClr val="000000"/>
              </a:solidFill>
              <a:latin typeface="Arial"/>
              <a:cs typeface="Arial"/>
            </a:endParaRPr>
          </a:p>
          <a:p>
            <a:r>
              <a:rPr lang="tr-TR" sz="1600" dirty="0" smtClean="0">
                <a:solidFill>
                  <a:srgbClr val="000000"/>
                </a:solidFill>
                <a:latin typeface="Arial"/>
                <a:cs typeface="Arial"/>
              </a:rPr>
              <a:t>Düşük tarife</a:t>
            </a:r>
          </a:p>
          <a:p>
            <a:r>
              <a:rPr lang="tr-TR" sz="1600" dirty="0" smtClean="0">
                <a:solidFill>
                  <a:srgbClr val="000000"/>
                </a:solidFill>
                <a:latin typeface="Arial"/>
                <a:cs typeface="Arial"/>
              </a:rPr>
              <a:t>kontrolü</a:t>
            </a:r>
          </a:p>
        </p:txBody>
      </p:sp>
      <p:cxnSp>
        <p:nvCxnSpPr>
          <p:cNvPr id="23" name="Straight Connector 22"/>
          <p:cNvCxnSpPr/>
          <p:nvPr/>
        </p:nvCxnSpPr>
        <p:spPr>
          <a:xfrm>
            <a:off x="5724128" y="2339827"/>
            <a:ext cx="2736304" cy="0"/>
          </a:xfrm>
          <a:prstGeom prst="line">
            <a:avLst/>
          </a:prstGeom>
          <a:ln w="444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67892" y="3123278"/>
            <a:ext cx="2736304" cy="0"/>
          </a:xfrm>
          <a:prstGeom prst="line">
            <a:avLst/>
          </a:prstGeom>
          <a:ln w="444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40733" y="3968852"/>
            <a:ext cx="2736304" cy="0"/>
          </a:xfrm>
          <a:prstGeom prst="line">
            <a:avLst/>
          </a:prstGeom>
          <a:ln w="444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767892" y="4752303"/>
            <a:ext cx="2736304" cy="0"/>
          </a:xfrm>
          <a:prstGeom prst="line">
            <a:avLst/>
          </a:prstGeom>
          <a:ln w="444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49786" y="5553444"/>
            <a:ext cx="2736304" cy="0"/>
          </a:xfrm>
          <a:prstGeom prst="line">
            <a:avLst/>
          </a:prstGeom>
          <a:ln w="444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31680" y="1556792"/>
            <a:ext cx="2736304" cy="0"/>
          </a:xfrm>
          <a:prstGeom prst="line">
            <a:avLst/>
          </a:prstGeom>
          <a:ln w="444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749786" y="6345116"/>
            <a:ext cx="2736304" cy="0"/>
          </a:xfrm>
          <a:prstGeom prst="line">
            <a:avLst/>
          </a:prstGeom>
          <a:ln w="444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78446" y="1108508"/>
            <a:ext cx="2698175" cy="369332"/>
          </a:xfrm>
          <a:prstGeom prst="rect">
            <a:avLst/>
          </a:prstGeom>
          <a:noFill/>
        </p:spPr>
        <p:txBody>
          <a:bodyPr wrap="none" rtlCol="0">
            <a:spAutoFit/>
          </a:bodyPr>
          <a:lstStyle/>
          <a:p>
            <a:r>
              <a:rPr lang="tr-TR" b="1" dirty="0" smtClean="0">
                <a:solidFill>
                  <a:srgbClr val="333399"/>
                </a:solidFill>
                <a:latin typeface="Arial"/>
                <a:cs typeface="Arial"/>
              </a:rPr>
              <a:t>Sulama Karar Kontrolü</a:t>
            </a:r>
            <a:endParaRPr lang="tr-TR" b="1" dirty="0">
              <a:solidFill>
                <a:srgbClr val="333399"/>
              </a:solidFill>
              <a:latin typeface="Arial"/>
              <a:cs typeface="Arial"/>
            </a:endParaRPr>
          </a:p>
        </p:txBody>
      </p:sp>
      <p:sp>
        <p:nvSpPr>
          <p:cNvPr id="26" name="TextBox 25"/>
          <p:cNvSpPr txBox="1"/>
          <p:nvPr/>
        </p:nvSpPr>
        <p:spPr>
          <a:xfrm>
            <a:off x="6362771" y="6309320"/>
            <a:ext cx="1432315" cy="276999"/>
          </a:xfrm>
          <a:prstGeom prst="rect">
            <a:avLst/>
          </a:prstGeom>
          <a:noFill/>
        </p:spPr>
        <p:txBody>
          <a:bodyPr wrap="none" rtlCol="0">
            <a:spAutoFit/>
          </a:bodyPr>
          <a:lstStyle/>
          <a:p>
            <a:r>
              <a:rPr lang="tr-TR" sz="1200" dirty="0" smtClean="0">
                <a:solidFill>
                  <a:srgbClr val="000000"/>
                </a:solidFill>
                <a:latin typeface="Arial"/>
                <a:cs typeface="Arial"/>
              </a:rPr>
              <a:t>TARBİL kazandırır</a:t>
            </a:r>
            <a:endParaRPr lang="tr-TR" sz="1200" dirty="0">
              <a:solidFill>
                <a:srgbClr val="000000"/>
              </a:solidFill>
              <a:latin typeface="Arial"/>
              <a:cs typeface="Arial"/>
            </a:endParaRPr>
          </a:p>
        </p:txBody>
      </p:sp>
      <p:sp>
        <p:nvSpPr>
          <p:cNvPr id="35" name="Rounded Rectangle 34"/>
          <p:cNvSpPr/>
          <p:nvPr/>
        </p:nvSpPr>
        <p:spPr>
          <a:xfrm>
            <a:off x="4644008" y="2981528"/>
            <a:ext cx="936104" cy="50405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Durdur</a:t>
            </a:r>
            <a:endParaRPr lang="tr-TR" sz="1400" dirty="0">
              <a:solidFill>
                <a:srgbClr val="FFFFFF"/>
              </a:solidFill>
            </a:endParaRPr>
          </a:p>
        </p:txBody>
      </p:sp>
      <p:sp>
        <p:nvSpPr>
          <p:cNvPr id="36" name="Rounded Rectangle 35"/>
          <p:cNvSpPr/>
          <p:nvPr/>
        </p:nvSpPr>
        <p:spPr>
          <a:xfrm>
            <a:off x="2627784" y="2981528"/>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err="1" smtClean="0">
                <a:solidFill>
                  <a:srgbClr val="FFFFFF"/>
                </a:solidFill>
              </a:rPr>
              <a:t>SulamaSistemi</a:t>
            </a:r>
            <a:endParaRPr lang="tr-TR" sz="1400" dirty="0">
              <a:solidFill>
                <a:srgbClr val="FFFFFF"/>
              </a:solidFill>
            </a:endParaRPr>
          </a:p>
        </p:txBody>
      </p:sp>
      <p:sp>
        <p:nvSpPr>
          <p:cNvPr id="37" name="Rounded Rectangle 36"/>
          <p:cNvSpPr/>
          <p:nvPr/>
        </p:nvSpPr>
        <p:spPr>
          <a:xfrm>
            <a:off x="3635896" y="2987899"/>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Gelişmiş Sulama</a:t>
            </a:r>
            <a:endParaRPr lang="tr-TR" sz="1400" dirty="0">
              <a:solidFill>
                <a:srgbClr val="FFFFFF"/>
              </a:solidFill>
            </a:endParaRPr>
          </a:p>
        </p:txBody>
      </p:sp>
      <p:sp>
        <p:nvSpPr>
          <p:cNvPr id="38" name="Rounded Rectangle 37"/>
          <p:cNvSpPr/>
          <p:nvPr/>
        </p:nvSpPr>
        <p:spPr>
          <a:xfrm>
            <a:off x="1619672" y="2978846"/>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Sulama Raporu</a:t>
            </a:r>
            <a:endParaRPr lang="tr-TR" sz="1400" dirty="0">
              <a:solidFill>
                <a:srgbClr val="FFFFFF"/>
              </a:solidFill>
            </a:endParaRPr>
          </a:p>
        </p:txBody>
      </p:sp>
    </p:spTree>
    <p:extLst>
      <p:ext uri="{BB962C8B-B14F-4D97-AF65-F5344CB8AC3E}">
        <p14:creationId xmlns:p14="http://schemas.microsoft.com/office/powerpoint/2010/main" val="2054638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95536" y="1052736"/>
            <a:ext cx="8352928" cy="5472608"/>
          </a:xfrm>
          <a:prstGeom prst="roundRect">
            <a:avLst>
              <a:gd name="adj" fmla="val 5528"/>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4" name="Rounded Rectangle 3"/>
          <p:cNvSpPr/>
          <p:nvPr/>
        </p:nvSpPr>
        <p:spPr>
          <a:xfrm>
            <a:off x="539552" y="2996952"/>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Tarla</a:t>
            </a:r>
            <a:endParaRPr lang="tr-TR" sz="1400" dirty="0">
              <a:solidFill>
                <a:srgbClr val="FFFFFF"/>
              </a:solidFill>
            </a:endParaRPr>
          </a:p>
        </p:txBody>
      </p:sp>
      <p:sp>
        <p:nvSpPr>
          <p:cNvPr id="6" name="Rounded Rectangle 5"/>
          <p:cNvSpPr/>
          <p:nvPr/>
        </p:nvSpPr>
        <p:spPr>
          <a:xfrm>
            <a:off x="1547664" y="2996952"/>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Ürün Bilgisi</a:t>
            </a:r>
            <a:endParaRPr lang="tr-TR" sz="1400" dirty="0">
              <a:solidFill>
                <a:srgbClr val="FFFFFF"/>
              </a:solidFill>
            </a:endParaRPr>
          </a:p>
        </p:txBody>
      </p:sp>
      <p:sp>
        <p:nvSpPr>
          <p:cNvPr id="7" name="Rounded Rectangle 6"/>
          <p:cNvSpPr/>
          <p:nvPr/>
        </p:nvSpPr>
        <p:spPr>
          <a:xfrm>
            <a:off x="2571016" y="2996952"/>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Uyarı</a:t>
            </a:r>
          </a:p>
        </p:txBody>
      </p:sp>
      <p:sp>
        <p:nvSpPr>
          <p:cNvPr id="8" name="Rounded Rectangle 7"/>
          <p:cNvSpPr/>
          <p:nvPr/>
        </p:nvSpPr>
        <p:spPr>
          <a:xfrm>
            <a:off x="3563888" y="2996952"/>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Rapor</a:t>
            </a:r>
            <a:endParaRPr lang="tr-TR" sz="1400" dirty="0">
              <a:solidFill>
                <a:srgbClr val="FFFFFF"/>
              </a:solidFill>
            </a:endParaRPr>
          </a:p>
        </p:txBody>
      </p:sp>
      <p:sp>
        <p:nvSpPr>
          <p:cNvPr id="9" name="Rounded Rectangle 8"/>
          <p:cNvSpPr/>
          <p:nvPr/>
        </p:nvSpPr>
        <p:spPr>
          <a:xfrm>
            <a:off x="4572000" y="2996952"/>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Uzman</a:t>
            </a:r>
            <a:endParaRPr lang="tr-TR" sz="1400" dirty="0">
              <a:solidFill>
                <a:srgbClr val="FFFFFF"/>
              </a:solidFill>
            </a:endParaRPr>
          </a:p>
        </p:txBody>
      </p:sp>
      <p:sp>
        <p:nvSpPr>
          <p:cNvPr id="10" name="Rounded Rectangle 9"/>
          <p:cNvSpPr/>
          <p:nvPr/>
        </p:nvSpPr>
        <p:spPr>
          <a:xfrm>
            <a:off x="5580112" y="2996952"/>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Sohbet</a:t>
            </a:r>
            <a:endParaRPr lang="tr-TR" sz="1400" dirty="0">
              <a:solidFill>
                <a:srgbClr val="FFFFFF"/>
              </a:solidFill>
            </a:endParaRPr>
          </a:p>
        </p:txBody>
      </p:sp>
      <p:sp>
        <p:nvSpPr>
          <p:cNvPr id="11" name="Rounded Rectangle 10"/>
          <p:cNvSpPr/>
          <p:nvPr/>
        </p:nvSpPr>
        <p:spPr>
          <a:xfrm>
            <a:off x="6588224" y="2996952"/>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Eğitim</a:t>
            </a:r>
            <a:endParaRPr lang="tr-TR" sz="1400" dirty="0">
              <a:solidFill>
                <a:srgbClr val="FFFFFF"/>
              </a:solidFill>
            </a:endParaRPr>
          </a:p>
        </p:txBody>
      </p:sp>
      <p:sp>
        <p:nvSpPr>
          <p:cNvPr id="2" name="Flowchart: Manual Input 1"/>
          <p:cNvSpPr/>
          <p:nvPr/>
        </p:nvSpPr>
        <p:spPr>
          <a:xfrm>
            <a:off x="899592" y="3929574"/>
            <a:ext cx="1224136" cy="1227618"/>
          </a:xfrm>
          <a:prstGeom prst="flowChartManualInp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000000"/>
                </a:solidFill>
              </a:rPr>
              <a:t>Parsel: 123</a:t>
            </a:r>
          </a:p>
          <a:p>
            <a:pPr algn="ctr"/>
            <a:r>
              <a:rPr lang="tr-TR" sz="1400" dirty="0" smtClean="0">
                <a:solidFill>
                  <a:srgbClr val="000000"/>
                </a:solidFill>
              </a:rPr>
              <a:t>250dekar</a:t>
            </a:r>
            <a:endParaRPr lang="tr-TR" sz="1400" dirty="0">
              <a:solidFill>
                <a:srgbClr val="000000"/>
              </a:solidFill>
            </a:endParaRPr>
          </a:p>
        </p:txBody>
      </p:sp>
      <p:sp>
        <p:nvSpPr>
          <p:cNvPr id="3" name="TextBox 2"/>
          <p:cNvSpPr txBox="1"/>
          <p:nvPr/>
        </p:nvSpPr>
        <p:spPr>
          <a:xfrm>
            <a:off x="2195736" y="3868013"/>
            <a:ext cx="2364878" cy="2585323"/>
          </a:xfrm>
          <a:prstGeom prst="rect">
            <a:avLst/>
          </a:prstGeom>
          <a:solidFill>
            <a:schemeClr val="accent1"/>
          </a:solidFill>
        </p:spPr>
        <p:txBody>
          <a:bodyPr wrap="none" rtlCol="0">
            <a:spAutoFit/>
          </a:bodyPr>
          <a:lstStyle/>
          <a:p>
            <a:r>
              <a:rPr lang="tr-TR" dirty="0" smtClean="0">
                <a:solidFill>
                  <a:srgbClr val="000000"/>
                </a:solidFill>
              </a:rPr>
              <a:t>Ekim: Buğday</a:t>
            </a:r>
          </a:p>
          <a:p>
            <a:r>
              <a:rPr lang="tr-TR" dirty="0" smtClean="0">
                <a:solidFill>
                  <a:srgbClr val="000000"/>
                </a:solidFill>
              </a:rPr>
              <a:t>Çeşit: Pehlivan</a:t>
            </a:r>
          </a:p>
          <a:p>
            <a:r>
              <a:rPr lang="tr-TR" dirty="0" smtClean="0">
                <a:solidFill>
                  <a:srgbClr val="000000"/>
                </a:solidFill>
              </a:rPr>
              <a:t>Toprak: 15°C</a:t>
            </a:r>
          </a:p>
          <a:p>
            <a:r>
              <a:rPr lang="tr-TR" dirty="0" smtClean="0">
                <a:solidFill>
                  <a:srgbClr val="000000"/>
                </a:solidFill>
              </a:rPr>
              <a:t>Yüzey: 22°C</a:t>
            </a:r>
          </a:p>
          <a:p>
            <a:r>
              <a:rPr lang="tr-TR" dirty="0" smtClean="0">
                <a:solidFill>
                  <a:srgbClr val="000000"/>
                </a:solidFill>
              </a:rPr>
              <a:t>Rüzgar: 10km/h</a:t>
            </a:r>
          </a:p>
          <a:p>
            <a:r>
              <a:rPr lang="tr-TR" dirty="0" smtClean="0">
                <a:solidFill>
                  <a:srgbClr val="000000"/>
                </a:solidFill>
              </a:rPr>
              <a:t>Toprak sığ nem: %70</a:t>
            </a:r>
          </a:p>
          <a:p>
            <a:r>
              <a:rPr lang="tr-TR" dirty="0" smtClean="0">
                <a:solidFill>
                  <a:srgbClr val="000000"/>
                </a:solidFill>
              </a:rPr>
              <a:t>Toprak </a:t>
            </a:r>
            <a:r>
              <a:rPr lang="tr-TR" dirty="0" err="1" smtClean="0">
                <a:solidFill>
                  <a:srgbClr val="000000"/>
                </a:solidFill>
              </a:rPr>
              <a:t>der.nem</a:t>
            </a:r>
            <a:r>
              <a:rPr lang="tr-TR" dirty="0" smtClean="0">
                <a:solidFill>
                  <a:srgbClr val="000000"/>
                </a:solidFill>
              </a:rPr>
              <a:t>: %23</a:t>
            </a:r>
          </a:p>
          <a:p>
            <a:r>
              <a:rPr lang="tr-TR" dirty="0" smtClean="0">
                <a:solidFill>
                  <a:srgbClr val="000000"/>
                </a:solidFill>
              </a:rPr>
              <a:t>Su kaybı: 3.5</a:t>
            </a:r>
          </a:p>
          <a:p>
            <a:r>
              <a:rPr lang="tr-TR" dirty="0" smtClean="0">
                <a:solidFill>
                  <a:srgbClr val="000000"/>
                </a:solidFill>
              </a:rPr>
              <a:t>Güneşlenme: 1200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60748"/>
            <a:ext cx="1613499"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71800" y="1196752"/>
            <a:ext cx="2112501" cy="1477328"/>
          </a:xfrm>
          <a:prstGeom prst="rect">
            <a:avLst/>
          </a:prstGeom>
          <a:noFill/>
        </p:spPr>
        <p:txBody>
          <a:bodyPr wrap="none" rtlCol="0">
            <a:spAutoFit/>
          </a:bodyPr>
          <a:lstStyle/>
          <a:p>
            <a:r>
              <a:rPr lang="tr-TR" dirty="0" smtClean="0">
                <a:solidFill>
                  <a:srgbClr val="000000"/>
                </a:solidFill>
              </a:rPr>
              <a:t>Çiftçi: Fuat Çetin</a:t>
            </a:r>
          </a:p>
          <a:p>
            <a:r>
              <a:rPr lang="tr-TR" dirty="0" smtClean="0">
                <a:solidFill>
                  <a:srgbClr val="000000"/>
                </a:solidFill>
              </a:rPr>
              <a:t>Şanlıurfa – Hilvan</a:t>
            </a:r>
          </a:p>
          <a:p>
            <a:r>
              <a:rPr lang="tr-TR" dirty="0" smtClean="0">
                <a:solidFill>
                  <a:srgbClr val="000000"/>
                </a:solidFill>
              </a:rPr>
              <a:t>Balkı Köyü</a:t>
            </a:r>
          </a:p>
          <a:p>
            <a:r>
              <a:rPr lang="tr-TR" dirty="0" smtClean="0">
                <a:solidFill>
                  <a:srgbClr val="000000"/>
                </a:solidFill>
              </a:rPr>
              <a:t>ÇKS: 334234234</a:t>
            </a:r>
          </a:p>
          <a:p>
            <a:r>
              <a:rPr lang="tr-TR" dirty="0" smtClean="0">
                <a:solidFill>
                  <a:srgbClr val="000000"/>
                </a:solidFill>
              </a:rPr>
              <a:t>Kullanıcı: </a:t>
            </a:r>
            <a:r>
              <a:rPr lang="tr-TR" smtClean="0">
                <a:solidFill>
                  <a:srgbClr val="000000"/>
                </a:solidFill>
              </a:rPr>
              <a:t>Urfa 111ı</a:t>
            </a:r>
            <a:endParaRPr lang="tr-TR" dirty="0">
              <a:solidFill>
                <a:srgbClr val="000000"/>
              </a:solidFill>
            </a:endParaRPr>
          </a:p>
        </p:txBody>
      </p:sp>
      <p:sp>
        <p:nvSpPr>
          <p:cNvPr id="14" name="TextBox 13"/>
          <p:cNvSpPr txBox="1"/>
          <p:nvPr/>
        </p:nvSpPr>
        <p:spPr>
          <a:xfrm>
            <a:off x="4727402" y="3861048"/>
            <a:ext cx="3852337" cy="1754326"/>
          </a:xfrm>
          <a:prstGeom prst="rect">
            <a:avLst/>
          </a:prstGeom>
          <a:solidFill>
            <a:schemeClr val="accent1"/>
          </a:solidFill>
        </p:spPr>
        <p:txBody>
          <a:bodyPr wrap="none" rtlCol="0">
            <a:spAutoFit/>
          </a:bodyPr>
          <a:lstStyle/>
          <a:p>
            <a:r>
              <a:rPr lang="tr-TR" dirty="0" smtClean="0">
                <a:solidFill>
                  <a:srgbClr val="000000"/>
                </a:solidFill>
              </a:rPr>
              <a:t>Tahmini Hasat: -80gün</a:t>
            </a:r>
          </a:p>
          <a:p>
            <a:r>
              <a:rPr lang="tr-TR" dirty="0" smtClean="0">
                <a:solidFill>
                  <a:srgbClr val="000000"/>
                </a:solidFill>
              </a:rPr>
              <a:t>Tahmini Verim : 480kg/dk±50</a:t>
            </a:r>
          </a:p>
          <a:p>
            <a:r>
              <a:rPr lang="tr-TR" dirty="0" smtClean="0">
                <a:solidFill>
                  <a:srgbClr val="000000"/>
                </a:solidFill>
              </a:rPr>
              <a:t>Su yönetim </a:t>
            </a:r>
            <a:r>
              <a:rPr lang="tr-TR" dirty="0" err="1" smtClean="0">
                <a:solidFill>
                  <a:srgbClr val="000000"/>
                </a:solidFill>
              </a:rPr>
              <a:t>modu</a:t>
            </a:r>
            <a:r>
              <a:rPr lang="tr-TR" dirty="0" smtClean="0">
                <a:solidFill>
                  <a:srgbClr val="000000"/>
                </a:solidFill>
              </a:rPr>
              <a:t>: Maksimum verim</a:t>
            </a:r>
          </a:p>
          <a:p>
            <a:r>
              <a:rPr lang="tr-TR" dirty="0" smtClean="0">
                <a:solidFill>
                  <a:srgbClr val="000000"/>
                </a:solidFill>
              </a:rPr>
              <a:t>Su açığı : 220mm</a:t>
            </a:r>
          </a:p>
          <a:p>
            <a:r>
              <a:rPr lang="tr-TR" dirty="0" smtClean="0">
                <a:solidFill>
                  <a:srgbClr val="000000"/>
                </a:solidFill>
              </a:rPr>
              <a:t>Beklenen yağış : 80mm</a:t>
            </a:r>
          </a:p>
          <a:p>
            <a:r>
              <a:rPr lang="tr-TR" dirty="0" smtClean="0">
                <a:solidFill>
                  <a:srgbClr val="000000"/>
                </a:solidFill>
              </a:rPr>
              <a:t>Tavsiye edilen sulama: 180mm </a:t>
            </a:r>
          </a:p>
        </p:txBody>
      </p:sp>
      <p:sp>
        <p:nvSpPr>
          <p:cNvPr id="15" name="TextBox 14"/>
          <p:cNvSpPr txBox="1"/>
          <p:nvPr/>
        </p:nvSpPr>
        <p:spPr>
          <a:xfrm>
            <a:off x="4716016" y="5733256"/>
            <a:ext cx="3050835" cy="646331"/>
          </a:xfrm>
          <a:prstGeom prst="rect">
            <a:avLst/>
          </a:prstGeom>
          <a:solidFill>
            <a:schemeClr val="accent1"/>
          </a:solidFill>
        </p:spPr>
        <p:txBody>
          <a:bodyPr wrap="none" rtlCol="0">
            <a:spAutoFit/>
          </a:bodyPr>
          <a:lstStyle/>
          <a:p>
            <a:r>
              <a:rPr lang="tr-TR" dirty="0" smtClean="0">
                <a:solidFill>
                  <a:srgbClr val="000000"/>
                </a:solidFill>
              </a:rPr>
              <a:t>Etkin Riskler:</a:t>
            </a:r>
          </a:p>
          <a:p>
            <a:r>
              <a:rPr lang="tr-TR" dirty="0" smtClean="0">
                <a:solidFill>
                  <a:srgbClr val="000000"/>
                </a:solidFill>
              </a:rPr>
              <a:t>+2 hafta Pas Hastalığı: %25</a:t>
            </a:r>
          </a:p>
        </p:txBody>
      </p:sp>
      <p:sp>
        <p:nvSpPr>
          <p:cNvPr id="12" name="Left-Right Arrow 11"/>
          <p:cNvSpPr/>
          <p:nvPr/>
        </p:nvSpPr>
        <p:spPr>
          <a:xfrm>
            <a:off x="899592" y="5626115"/>
            <a:ext cx="1152128" cy="7552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solidFill>
                  <a:srgbClr val="000000"/>
                </a:solidFill>
              </a:rPr>
              <a:t>Sonraki tarlam</a:t>
            </a:r>
            <a:endParaRPr lang="tr-TR" sz="1200" dirty="0">
              <a:solidFill>
                <a:srgbClr val="000000"/>
              </a:solidFill>
            </a:endParaRPr>
          </a:p>
        </p:txBody>
      </p:sp>
      <p:sp>
        <p:nvSpPr>
          <p:cNvPr id="19" name="TextBox 18"/>
          <p:cNvSpPr txBox="1"/>
          <p:nvPr/>
        </p:nvSpPr>
        <p:spPr>
          <a:xfrm>
            <a:off x="5076056" y="1436583"/>
            <a:ext cx="3544560" cy="1200329"/>
          </a:xfrm>
          <a:prstGeom prst="rect">
            <a:avLst/>
          </a:prstGeom>
          <a:solidFill>
            <a:schemeClr val="accent1"/>
          </a:solidFill>
        </p:spPr>
        <p:txBody>
          <a:bodyPr wrap="none" rtlCol="0">
            <a:spAutoFit/>
          </a:bodyPr>
          <a:lstStyle/>
          <a:p>
            <a:r>
              <a:rPr lang="tr-TR" dirty="0" smtClean="0">
                <a:solidFill>
                  <a:srgbClr val="000000"/>
                </a:solidFill>
              </a:rPr>
              <a:t>Mesajlar:</a:t>
            </a:r>
          </a:p>
          <a:p>
            <a:r>
              <a:rPr lang="tr-TR" dirty="0" smtClean="0">
                <a:solidFill>
                  <a:srgbClr val="000000"/>
                </a:solidFill>
              </a:rPr>
              <a:t>Taban Fiyat açıklandı</a:t>
            </a:r>
          </a:p>
          <a:p>
            <a:r>
              <a:rPr lang="tr-TR" dirty="0" smtClean="0">
                <a:solidFill>
                  <a:srgbClr val="000000"/>
                </a:solidFill>
              </a:rPr>
              <a:t>126’nolu parsel risklerine bakınız</a:t>
            </a:r>
          </a:p>
          <a:p>
            <a:r>
              <a:rPr lang="tr-TR" dirty="0" err="1" smtClean="0">
                <a:solidFill>
                  <a:srgbClr val="000000"/>
                </a:solidFill>
              </a:rPr>
              <a:t>Zir.Müh.Murat</a:t>
            </a:r>
            <a:r>
              <a:rPr lang="tr-TR" dirty="0" smtClean="0">
                <a:solidFill>
                  <a:srgbClr val="000000"/>
                </a:solidFill>
              </a:rPr>
              <a:t> Kaya sizi aradı</a:t>
            </a:r>
          </a:p>
        </p:txBody>
      </p:sp>
      <p:sp>
        <p:nvSpPr>
          <p:cNvPr id="17" name="TextBox 16"/>
          <p:cNvSpPr txBox="1"/>
          <p:nvPr/>
        </p:nvSpPr>
        <p:spPr>
          <a:xfrm>
            <a:off x="683568" y="260648"/>
            <a:ext cx="7724423" cy="646331"/>
          </a:xfrm>
          <a:prstGeom prst="rect">
            <a:avLst/>
          </a:prstGeom>
          <a:noFill/>
        </p:spPr>
        <p:txBody>
          <a:bodyPr wrap="square" rtlCol="0">
            <a:spAutoFit/>
          </a:bodyPr>
          <a:lstStyle/>
          <a:p>
            <a:pPr algn="ctr"/>
            <a:r>
              <a:rPr lang="tr-TR" b="1" dirty="0" smtClean="0">
                <a:solidFill>
                  <a:srgbClr val="087E1C"/>
                </a:solidFill>
              </a:rPr>
              <a:t>Merkezden donanımları ve yazılımları yönetilen tabletler üzerinden hiç bilgisayar bilgisi gerekmeden tarım yönetimi</a:t>
            </a:r>
            <a:endParaRPr lang="tr-TR" b="1" dirty="0">
              <a:solidFill>
                <a:srgbClr val="087E1C"/>
              </a:solidFill>
            </a:endParaRPr>
          </a:p>
        </p:txBody>
      </p:sp>
      <p:sp>
        <p:nvSpPr>
          <p:cNvPr id="21" name="Rounded Rectangle 20"/>
          <p:cNvSpPr/>
          <p:nvPr/>
        </p:nvSpPr>
        <p:spPr>
          <a:xfrm>
            <a:off x="7611576" y="2996952"/>
            <a:ext cx="93610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rgbClr val="FFFFFF"/>
                </a:solidFill>
              </a:rPr>
              <a:t>Sulama</a:t>
            </a:r>
            <a:endParaRPr lang="tr-TR" sz="1400" dirty="0">
              <a:solidFill>
                <a:srgbClr val="FFFFFF"/>
              </a:solidFill>
            </a:endParaRPr>
          </a:p>
        </p:txBody>
      </p:sp>
    </p:spTree>
    <p:extLst>
      <p:ext uri="{BB962C8B-B14F-4D97-AF65-F5344CB8AC3E}">
        <p14:creationId xmlns:p14="http://schemas.microsoft.com/office/powerpoint/2010/main" val="3430766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467544" y="1844824"/>
            <a:ext cx="8229600" cy="3629000"/>
          </a:xfrm>
        </p:spPr>
        <p:txBody>
          <a:bodyPr/>
          <a:lstStyle/>
          <a:p>
            <a:pPr marL="0" indent="0">
              <a:buNone/>
            </a:pPr>
            <a:r>
              <a:rPr lang="tr-TR" dirty="0" smtClean="0"/>
              <a:t>Belli başlı problemler;</a:t>
            </a:r>
          </a:p>
          <a:p>
            <a:pPr lvl="1"/>
            <a:r>
              <a:rPr lang="tr-TR" dirty="0" smtClean="0"/>
              <a:t>Tarım sektöründe finans kullanımı diğer sektörlere göre çok düşük,</a:t>
            </a:r>
          </a:p>
          <a:p>
            <a:pPr lvl="1"/>
            <a:r>
              <a:rPr lang="tr-TR" dirty="0" smtClean="0"/>
              <a:t>Daha çok devlet destekli krediler kullanılıyor,</a:t>
            </a:r>
          </a:p>
          <a:p>
            <a:pPr lvl="1"/>
            <a:r>
              <a:rPr lang="tr-TR" dirty="0" smtClean="0"/>
              <a:t>Finans sektörü için tarım riskli bir alan olarak görülmekte,</a:t>
            </a:r>
          </a:p>
          <a:p>
            <a:pPr lvl="1"/>
            <a:r>
              <a:rPr lang="tr-TR" dirty="0" smtClean="0"/>
              <a:t>Tarım arazileri finans sektörü için emniyetli bir mal olarak görülmemekte,  	</a:t>
            </a:r>
            <a:endParaRPr lang="tr-TR" dirty="0"/>
          </a:p>
        </p:txBody>
      </p:sp>
      <p:sp>
        <p:nvSpPr>
          <p:cNvPr id="5" name="Başlık 1"/>
          <p:cNvSpPr txBox="1">
            <a:spLocks/>
          </p:cNvSpPr>
          <p:nvPr/>
        </p:nvSpPr>
        <p:spPr>
          <a:xfrm>
            <a:off x="0" y="152636"/>
            <a:ext cx="9144000" cy="54006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2800" b="1" dirty="0" smtClean="0">
                <a:solidFill>
                  <a:srgbClr val="FF0000"/>
                </a:solidFill>
                <a:latin typeface="+mj-lt"/>
                <a:ea typeface="+mj-ea"/>
                <a:cs typeface="+mj-cs"/>
              </a:rPr>
              <a:t>TARIM FİNANS İLİŞKİİS</a:t>
            </a:r>
            <a:endParaRPr kumimoji="0" lang="tr-TR" sz="2800" b="1" i="0" u="none" strike="noStrike" kern="1200" cap="none" spc="0" normalizeH="0" baseline="0" noProof="0" dirty="0">
              <a:ln>
                <a:noFill/>
              </a:ln>
              <a:solidFill>
                <a:srgbClr val="FF0000"/>
              </a:solidFill>
              <a:effectLst/>
              <a:uLnTx/>
              <a:uFillTx/>
              <a:latin typeface="+mj-lt"/>
              <a:ea typeface="+mj-ea"/>
              <a:cs typeface="+mj-cs"/>
            </a:endParaRPr>
          </a:p>
        </p:txBody>
      </p:sp>
      <p:sp>
        <p:nvSpPr>
          <p:cNvPr id="6" name="5 Slayt Numarası Yer Tutucusu"/>
          <p:cNvSpPr>
            <a:spLocks noGrp="1"/>
          </p:cNvSpPr>
          <p:nvPr>
            <p:ph type="sldNum" sz="quarter" idx="12"/>
          </p:nvPr>
        </p:nvSpPr>
        <p:spPr/>
        <p:txBody>
          <a:bodyPr/>
          <a:lstStyle/>
          <a:p>
            <a:fld id="{25C32832-C09C-4501-8FD7-9BF3287D97CF}" type="slidenum">
              <a:rPr lang="tr-TR" smtClean="0"/>
              <a:pPr/>
              <a:t>2</a:t>
            </a:fld>
            <a:r>
              <a:rPr lang="tr-TR" dirty="0" smtClean="0"/>
              <a:t>/19</a:t>
            </a:r>
            <a:endParaRPr lang="tr-T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14290"/>
            <a:ext cx="9144000" cy="1143000"/>
          </a:xfrm>
        </p:spPr>
        <p:txBody>
          <a:bodyPr>
            <a:noAutofit/>
          </a:bodyPr>
          <a:lstStyle/>
          <a:p>
            <a:r>
              <a:rPr lang="tr-TR" sz="1600" dirty="0" smtClean="0"/>
              <a:t>1. Yıllık ekim alanlarının belirlenmesinde orta çözünürlükte uydu görüntüleri kullanılacaktır. </a:t>
            </a:r>
            <a:br>
              <a:rPr lang="tr-TR" sz="1600" dirty="0" smtClean="0"/>
            </a:br>
            <a:r>
              <a:rPr lang="tr-TR" sz="1600" dirty="0" smtClean="0"/>
              <a:t>2. Yılda en az iki çekim öngörülmektedir. </a:t>
            </a:r>
            <a:br>
              <a:rPr lang="tr-TR" sz="1600" dirty="0" smtClean="0"/>
            </a:br>
            <a:r>
              <a:rPr lang="tr-TR" sz="1600" dirty="0" smtClean="0"/>
              <a:t>3. Daha önce sınırları belirlenmiş tarım alanları içerisinde renk farklarından yararlanılarak ürün deseni tahmin edilecektir.</a:t>
            </a:r>
            <a:endParaRPr lang="tr-TR" sz="1600" dirty="0"/>
          </a:p>
        </p:txBody>
      </p:sp>
      <p:sp>
        <p:nvSpPr>
          <p:cNvPr id="3" name="2 İçerik Yer Tutucusu"/>
          <p:cNvSpPr>
            <a:spLocks noGrp="1"/>
          </p:cNvSpPr>
          <p:nvPr>
            <p:ph idx="1"/>
          </p:nvPr>
        </p:nvSpPr>
        <p:spPr/>
        <p:txBody>
          <a:bodyPr/>
          <a:lstStyle/>
          <a:p>
            <a:endParaRPr lang="tr-TR"/>
          </a:p>
        </p:txBody>
      </p:sp>
      <p:pic>
        <p:nvPicPr>
          <p:cNvPr id="4" name="Picture 6"/>
          <p:cNvPicPr>
            <a:picLocks noChangeAspect="1" noChangeArrowheads="1"/>
          </p:cNvPicPr>
          <p:nvPr/>
        </p:nvPicPr>
        <p:blipFill>
          <a:blip r:embed="rId2"/>
          <a:srcRect/>
          <a:stretch>
            <a:fillRect/>
          </a:stretch>
        </p:blipFill>
        <p:spPr bwMode="auto">
          <a:xfrm>
            <a:off x="232792" y="1357298"/>
            <a:ext cx="8911208" cy="5286388"/>
          </a:xfrm>
          <a:prstGeom prst="rect">
            <a:avLst/>
          </a:prstGeom>
          <a:noFill/>
        </p:spPr>
      </p:pic>
      <p:sp>
        <p:nvSpPr>
          <p:cNvPr id="5" name="Text Box 2207"/>
          <p:cNvSpPr txBox="1">
            <a:spLocks noChangeArrowheads="1"/>
          </p:cNvSpPr>
          <p:nvPr/>
        </p:nvSpPr>
        <p:spPr bwMode="auto">
          <a:xfrm>
            <a:off x="1000100" y="-71462"/>
            <a:ext cx="7229500" cy="461665"/>
          </a:xfrm>
          <a:prstGeom prst="rect">
            <a:avLst/>
          </a:prstGeom>
          <a:noFill/>
          <a:ln w="9525">
            <a:noFill/>
            <a:miter lim="800000"/>
            <a:headEnd/>
            <a:tailEnd/>
          </a:ln>
          <a:effectLst/>
        </p:spPr>
        <p:txBody>
          <a:bodyPr wrap="square">
            <a:spAutoFit/>
          </a:bodyPr>
          <a:lstStyle/>
          <a:p>
            <a:pPr algn="ctr"/>
            <a:r>
              <a:rPr kumimoji="1" lang="tr-TR" altLang="ja-JP" sz="2400" b="1" dirty="0" smtClean="0">
                <a:solidFill>
                  <a:srgbClr val="333399"/>
                </a:solidFill>
                <a:effectLst>
                  <a:outerShdw blurRad="38100" dist="38100" dir="2700000" algn="tl">
                    <a:srgbClr val="C0C0C0"/>
                  </a:outerShdw>
                </a:effectLst>
              </a:rPr>
              <a:t>Ürün Tespiti ve Kontrolü</a:t>
            </a:r>
            <a:endParaRPr lang="en-US" altLang="ja-JP" sz="2400" b="1" dirty="0">
              <a:effectLst>
                <a:outerShdw blurRad="38100" dist="38100" dir="2700000" algn="tl">
                  <a:srgbClr val="C0C0C0"/>
                </a:outerShdw>
              </a:effectLst>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26" name="Picture 2" descr="G:\Gmudur_destek\par_kad.bmp"/>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074" name="Picture 2"/>
          <p:cNvPicPr>
            <a:picLocks noChangeAspect="1" noChangeArrowheads="1"/>
          </p:cNvPicPr>
          <p:nvPr/>
        </p:nvPicPr>
        <p:blipFill>
          <a:blip r:embed="rId3" cstate="print"/>
          <a:srcRect/>
          <a:stretch>
            <a:fillRect/>
          </a:stretch>
        </p:blipFill>
        <p:spPr bwMode="auto">
          <a:xfrm>
            <a:off x="0" y="0"/>
            <a:ext cx="9144000" cy="6857999"/>
          </a:xfrm>
          <a:prstGeom prst="rect">
            <a:avLst/>
          </a:prstGeom>
          <a:noFill/>
          <a:ln w="9525">
            <a:noFill/>
            <a:miter lim="800000"/>
            <a:headEnd/>
            <a:tailEnd/>
          </a:ln>
        </p:spPr>
      </p:pic>
      <p:sp>
        <p:nvSpPr>
          <p:cNvPr id="5" name="1 Başlık"/>
          <p:cNvSpPr txBox="1">
            <a:spLocks/>
          </p:cNvSpPr>
          <p:nvPr/>
        </p:nvSpPr>
        <p:spPr>
          <a:xfrm>
            <a:off x="2051720" y="2348880"/>
            <a:ext cx="1944216" cy="1224136"/>
          </a:xfrm>
          <a:prstGeom prst="rect">
            <a:avLst/>
          </a:prstGeom>
        </p:spPr>
        <p:txBody>
          <a:bodyPr vert="horz" lIns="91440" tIns="45720" rIns="91440" bIns="45720" rtlCol="0" anchor="ctr">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Eğim =% 0-2</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Derinlik= 90 cm</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Drenaj=iyi</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Tuzluluk= Yok</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Bünye=Tınlı</a:t>
            </a: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6" name="1 Başlık"/>
          <p:cNvSpPr txBox="1">
            <a:spLocks/>
          </p:cNvSpPr>
          <p:nvPr/>
        </p:nvSpPr>
        <p:spPr>
          <a:xfrm>
            <a:off x="2411760" y="1412776"/>
            <a:ext cx="1872208" cy="90872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Eğim =% 2-4</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Derinlik=60 cm</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Bünye</a:t>
            </a:r>
            <a:r>
              <a:rPr lang="tr-TR" b="1" dirty="0" smtClean="0">
                <a:latin typeface="Arial" pitchFamily="34" charset="0"/>
                <a:ea typeface="+mj-ea"/>
                <a:cs typeface="Arial" pitchFamily="34" charset="0"/>
              </a:rPr>
              <a:t>=</a:t>
            </a:r>
            <a:r>
              <a:rPr lang="tr-TR" b="1" dirty="0" err="1" smtClean="0">
                <a:latin typeface="Arial" pitchFamily="34" charset="0"/>
                <a:ea typeface="+mj-ea"/>
                <a:cs typeface="Arial" pitchFamily="34" charset="0"/>
              </a:rPr>
              <a:t>Siltli</a:t>
            </a:r>
            <a:r>
              <a:rPr lang="tr-TR" b="1" dirty="0" smtClean="0">
                <a:latin typeface="Arial" pitchFamily="34" charset="0"/>
                <a:ea typeface="+mj-ea"/>
                <a:cs typeface="Arial" pitchFamily="34" charset="0"/>
              </a:rPr>
              <a:t> tınlı</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7" name="1 Başlık"/>
          <p:cNvSpPr txBox="1">
            <a:spLocks/>
          </p:cNvSpPr>
          <p:nvPr/>
        </p:nvSpPr>
        <p:spPr>
          <a:xfrm>
            <a:off x="5508104" y="1844824"/>
            <a:ext cx="1872208" cy="90872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Eğim =% 4-8</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Derinlik=30 cm</a:t>
            </a: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1 Başlık"/>
          <p:cNvSpPr txBox="1">
            <a:spLocks/>
          </p:cNvSpPr>
          <p:nvPr/>
        </p:nvSpPr>
        <p:spPr>
          <a:xfrm>
            <a:off x="4067944" y="1556792"/>
            <a:ext cx="1872208" cy="90872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Eğim =% 12-16</a:t>
            </a:r>
          </a:p>
          <a:p>
            <a:pPr marL="0" marR="0" lvl="0" indent="0" algn="l" defTabSz="914400" rtl="0" eaLnBrk="1" fontAlgn="auto" latinLnBrk="0" hangingPunct="1">
              <a:lnSpc>
                <a:spcPct val="100000"/>
              </a:lnSpc>
              <a:spcBef>
                <a:spcPct val="0"/>
              </a:spcBef>
              <a:spcAft>
                <a:spcPts val="0"/>
              </a:spcAft>
              <a:buClrTx/>
              <a:buSzTx/>
              <a:buFontTx/>
              <a:buNone/>
              <a:tabLst/>
              <a:defRPr/>
            </a:pPr>
            <a:r>
              <a:rPr lang="tr-TR" sz="1600" b="1" dirty="0" smtClean="0">
                <a:latin typeface="Arial" pitchFamily="34" charset="0"/>
                <a:ea typeface="+mj-ea"/>
                <a:cs typeface="Arial" pitchFamily="34" charset="0"/>
              </a:rPr>
              <a:t>Derinlik=5</a:t>
            </a:r>
            <a:r>
              <a:rPr lang="tr-TR" b="1" dirty="0" smtClean="0">
                <a:latin typeface="Arial" pitchFamily="34" charset="0"/>
                <a:ea typeface="+mj-ea"/>
                <a:cs typeface="Arial" pitchFamily="34" charset="0"/>
              </a:rPr>
              <a:t> cm</a:t>
            </a: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9" name="1 Başlık"/>
          <p:cNvSpPr txBox="1">
            <a:spLocks/>
          </p:cNvSpPr>
          <p:nvPr/>
        </p:nvSpPr>
        <p:spPr>
          <a:xfrm>
            <a:off x="5580112" y="3861048"/>
            <a:ext cx="1872208" cy="90872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Dere</a:t>
            </a:r>
            <a:r>
              <a:rPr kumimoji="0" lang="tr-TR"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Yatağı</a:t>
            </a: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0" name="1 Başlık"/>
          <p:cNvSpPr txBox="1">
            <a:spLocks/>
          </p:cNvSpPr>
          <p:nvPr/>
        </p:nvSpPr>
        <p:spPr>
          <a:xfrm>
            <a:off x="467544" y="2708920"/>
            <a:ext cx="1872208" cy="90872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Dere</a:t>
            </a:r>
            <a:r>
              <a:rPr kumimoji="0" lang="tr-TR"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Yatağı</a:t>
            </a: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1" name="1 Başlık"/>
          <p:cNvSpPr txBox="1">
            <a:spLocks/>
          </p:cNvSpPr>
          <p:nvPr/>
        </p:nvSpPr>
        <p:spPr>
          <a:xfrm>
            <a:off x="3995936" y="2996952"/>
            <a:ext cx="1872208" cy="90872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Eğim =% 2-4</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Derinlik=30 cm</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noProof="0" dirty="0" smtClean="0">
                <a:latin typeface="Arial" pitchFamily="34" charset="0"/>
                <a:ea typeface="+mj-ea"/>
                <a:cs typeface="Arial" pitchFamily="34" charset="0"/>
              </a:rPr>
              <a:t>Bünye= Ağır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dirty="0" smtClean="0">
                <a:ln>
                  <a:noFill/>
                </a:ln>
                <a:solidFill>
                  <a:schemeClr val="tx1"/>
                </a:solidFill>
                <a:effectLst/>
                <a:uLnTx/>
                <a:uFillTx/>
                <a:latin typeface="Arial" pitchFamily="34" charset="0"/>
                <a:ea typeface="+mj-ea"/>
                <a:cs typeface="Arial" pitchFamily="34" charset="0"/>
              </a:rPr>
              <a:t>Drenaj=</a:t>
            </a:r>
            <a:r>
              <a:rPr kumimoji="0" lang="tr-TR" b="1" i="0" u="none" strike="noStrike" kern="1200" cap="none" spc="0" normalizeH="0" dirty="0" smtClean="0">
                <a:ln>
                  <a:noFill/>
                </a:ln>
                <a:solidFill>
                  <a:schemeClr val="tx1"/>
                </a:solidFill>
                <a:effectLst/>
                <a:uLnTx/>
                <a:uFillTx/>
                <a:latin typeface="Arial" pitchFamily="34" charset="0"/>
                <a:ea typeface="+mj-ea"/>
                <a:cs typeface="Arial" pitchFamily="34" charset="0"/>
              </a:rPr>
              <a:t> Fena</a:t>
            </a: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amond(in)">
                                      <p:cBhvr>
                                        <p:cTn id="16" dur="2000"/>
                                        <p:tgtEl>
                                          <p:spTgt spid="8"/>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2000"/>
                                        <p:tgtEl>
                                          <p:spTgt spid="7"/>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amond(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3" cstate="print"/>
          <a:srcRect/>
          <a:stretch>
            <a:fillRect/>
          </a:stretch>
        </p:blipFill>
        <p:spPr bwMode="auto">
          <a:xfrm>
            <a:off x="1" y="0"/>
            <a:ext cx="9143999" cy="6858000"/>
          </a:xfrm>
          <a:prstGeom prst="rect">
            <a:avLst/>
          </a:prstGeom>
          <a:noFill/>
          <a:ln w="9525">
            <a:noFill/>
            <a:miter lim="800000"/>
            <a:headEnd/>
            <a:tailEnd/>
          </a:ln>
        </p:spPr>
      </p:pic>
      <p:sp>
        <p:nvSpPr>
          <p:cNvPr id="5" name="1 Başlık"/>
          <p:cNvSpPr txBox="1">
            <a:spLocks/>
          </p:cNvSpPr>
          <p:nvPr/>
        </p:nvSpPr>
        <p:spPr>
          <a:xfrm>
            <a:off x="2267744" y="1844824"/>
            <a:ext cx="1944216" cy="908720"/>
          </a:xfrm>
          <a:prstGeom prst="rect">
            <a:avLst/>
          </a:prstGeom>
        </p:spPr>
        <p:txBody>
          <a:bodyPr vert="horz" lIns="91440" tIns="45720" rIns="91440" bIns="45720" rtlCol="0" anchor="ct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Elma, </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kaysı, </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Nar</a:t>
            </a: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6" name="1 Başlık"/>
          <p:cNvSpPr txBox="1">
            <a:spLocks/>
          </p:cNvSpPr>
          <p:nvPr/>
        </p:nvSpPr>
        <p:spPr>
          <a:xfrm>
            <a:off x="2699792" y="2996952"/>
            <a:ext cx="1944216" cy="908720"/>
          </a:xfrm>
          <a:prstGeom prst="rect">
            <a:avLst/>
          </a:prstGeom>
        </p:spPr>
        <p:txBody>
          <a:bodyPr vert="horz" lIns="91440" tIns="45720" rIns="91440" bIns="45720" rtlCol="0" anchor="ctr">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Pamuk, </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Mısır, </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Ayçiçeği,</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Hububat</a:t>
            </a: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7" name="1 Başlık"/>
          <p:cNvSpPr txBox="1">
            <a:spLocks/>
          </p:cNvSpPr>
          <p:nvPr/>
        </p:nvSpPr>
        <p:spPr>
          <a:xfrm>
            <a:off x="5940152" y="1916832"/>
            <a:ext cx="1728192" cy="90872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1600" b="1" dirty="0" smtClean="0">
                <a:latin typeface="Arial" pitchFamily="34" charset="0"/>
                <a:ea typeface="+mj-ea"/>
                <a:cs typeface="Arial" pitchFamily="34" charset="0"/>
              </a:rPr>
              <a:t>Kapari,</a:t>
            </a:r>
          </a:p>
          <a:p>
            <a:pPr marL="0" marR="0" lvl="0" indent="0" algn="l" defTabSz="914400" rtl="0" eaLnBrk="1" fontAlgn="auto" latinLnBrk="0" hangingPunct="1">
              <a:lnSpc>
                <a:spcPct val="100000"/>
              </a:lnSpc>
              <a:spcBef>
                <a:spcPct val="0"/>
              </a:spcBef>
              <a:spcAft>
                <a:spcPts val="0"/>
              </a:spcAft>
              <a:buClrTx/>
              <a:buSzTx/>
              <a:buFontTx/>
              <a:buNone/>
              <a:tabLst/>
              <a:defRPr/>
            </a:pPr>
            <a:r>
              <a:rPr lang="tr-TR" sz="1600" b="1" dirty="0" err="1" smtClean="0">
                <a:latin typeface="Arial" pitchFamily="34" charset="0"/>
                <a:ea typeface="+mj-ea"/>
                <a:cs typeface="Arial" pitchFamily="34" charset="0"/>
              </a:rPr>
              <a:t>C</a:t>
            </a:r>
            <a:r>
              <a:rPr kumimoji="0" lang="tr-TR"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eviz</a:t>
            </a:r>
            <a:endParaRPr lang="tr-TR" sz="1600" b="1" dirty="0" smtClean="0">
              <a:latin typeface="Arial" pitchFamily="34" charset="0"/>
              <a:ea typeface="+mj-ea"/>
              <a:cs typeface="Arial"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Badem</a:t>
            </a:r>
          </a:p>
          <a:p>
            <a:pPr marL="0" marR="0" lvl="0" indent="0" algn="l" defTabSz="914400" rtl="0" eaLnBrk="1" fontAlgn="auto" latinLnBrk="0" hangingPunct="1">
              <a:lnSpc>
                <a:spcPct val="100000"/>
              </a:lnSpc>
              <a:spcBef>
                <a:spcPct val="0"/>
              </a:spcBef>
              <a:spcAft>
                <a:spcPts val="0"/>
              </a:spcAft>
              <a:buClrTx/>
              <a:buSzTx/>
              <a:buFontTx/>
              <a:buNone/>
              <a:tabLst/>
              <a:defRPr/>
            </a:pPr>
            <a:r>
              <a:rPr lang="tr-TR" sz="1600" b="1" dirty="0" smtClean="0">
                <a:latin typeface="Arial" pitchFamily="34" charset="0"/>
                <a:ea typeface="+mj-ea"/>
                <a:cs typeface="Arial" pitchFamily="34" charset="0"/>
              </a:rPr>
              <a:t>Antepfıstığı</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Zeytin</a:t>
            </a:r>
            <a:endParaRPr kumimoji="0" lang="tr-TR" sz="1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1 Başlık"/>
          <p:cNvSpPr txBox="1">
            <a:spLocks/>
          </p:cNvSpPr>
          <p:nvPr/>
        </p:nvSpPr>
        <p:spPr>
          <a:xfrm>
            <a:off x="4211960" y="1916832"/>
            <a:ext cx="1728192" cy="908720"/>
          </a:xfrm>
          <a:prstGeom prst="rect">
            <a:avLst/>
          </a:prstGeom>
        </p:spPr>
        <p:txBody>
          <a:bodyPr vert="horz" lIns="91440" tIns="45720" rIns="91440" bIns="45720" rtlCol="0" anchor="ctr">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Orman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Mera</a:t>
            </a:r>
            <a:endParaRPr lang="tr-TR" b="1" dirty="0" smtClean="0">
              <a:latin typeface="Arial" pitchFamily="34" charset="0"/>
              <a:ea typeface="+mj-ea"/>
              <a:cs typeface="Arial"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Zeytin</a:t>
            </a:r>
          </a:p>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Badem</a:t>
            </a: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1" name="1 Başlık"/>
          <p:cNvSpPr txBox="1">
            <a:spLocks/>
          </p:cNvSpPr>
          <p:nvPr/>
        </p:nvSpPr>
        <p:spPr>
          <a:xfrm>
            <a:off x="4644008" y="3068960"/>
            <a:ext cx="1728192" cy="90872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b="1" dirty="0" smtClean="0">
                <a:latin typeface="Arial" pitchFamily="34" charset="0"/>
                <a:ea typeface="+mj-ea"/>
                <a:cs typeface="Arial" pitchFamily="34" charset="0"/>
              </a:rPr>
              <a:t>Çeltik</a:t>
            </a:r>
            <a:endParaRPr kumimoji="0" lang="tr-TR"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amond(in)">
                                      <p:cBhvr>
                                        <p:cTn id="16" dur="2000"/>
                                        <p:tgtEl>
                                          <p:spTgt spid="8"/>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8" descr="ss"/>
          <p:cNvPicPr>
            <a:picLocks noChangeAspect="1" noChangeArrowheads="1"/>
          </p:cNvPicPr>
          <p:nvPr/>
        </p:nvPicPr>
        <p:blipFill>
          <a:blip r:embed="rId3"/>
          <a:srcRect/>
          <a:stretch>
            <a:fillRect/>
          </a:stretch>
        </p:blipFill>
        <p:spPr bwMode="auto">
          <a:xfrm>
            <a:off x="857250" y="422275"/>
            <a:ext cx="7948613" cy="5935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0"/>
          <p:cNvGrpSpPr>
            <a:grpSpLocks/>
          </p:cNvGrpSpPr>
          <p:nvPr/>
        </p:nvGrpSpPr>
        <p:grpSpPr bwMode="auto">
          <a:xfrm>
            <a:off x="0" y="115888"/>
            <a:ext cx="9144000" cy="714375"/>
            <a:chOff x="-1" y="17698"/>
            <a:chExt cx="8280921" cy="461421"/>
          </a:xfrm>
        </p:grpSpPr>
        <p:sp>
          <p:nvSpPr>
            <p:cNvPr id="12" name="Yuvarlatılmış Dikdörtgen 11"/>
            <p:cNvSpPr/>
            <p:nvPr/>
          </p:nvSpPr>
          <p:spPr>
            <a:xfrm>
              <a:off x="-1" y="17698"/>
              <a:ext cx="8280921" cy="461421"/>
            </a:xfrm>
            <a:prstGeom prst="roundRect">
              <a:avLst/>
            </a:pr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sp>
          <p:nvSpPr>
            <p:cNvPr id="14" name="Yuvarlatılmış Dikdörtgen 4"/>
            <p:cNvSpPr/>
            <p:nvPr/>
          </p:nvSpPr>
          <p:spPr>
            <a:xfrm>
              <a:off x="-1" y="17698"/>
              <a:ext cx="8252168" cy="459370"/>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a:defRPr/>
              </a:pPr>
              <a:r>
                <a:rPr lang="tr-TR" sz="2000" b="1" dirty="0"/>
                <a:t>2. 2. Köy Merkezi – Parseller Arası Mekanizasyon Kaybı</a:t>
              </a:r>
              <a:endParaRPr lang="tr-TR" sz="2000" dirty="0"/>
            </a:p>
          </p:txBody>
        </p:sp>
      </p:grpSp>
      <p:pic>
        <p:nvPicPr>
          <p:cNvPr id="39" name="38 Resim" descr="yol.jpg"/>
          <p:cNvPicPr>
            <a:picLocks noChangeAspect="1"/>
          </p:cNvPicPr>
          <p:nvPr/>
        </p:nvPicPr>
        <p:blipFill>
          <a:blip r:embed="rId2" cstate="print"/>
          <a:stretch>
            <a:fillRect/>
          </a:stretch>
        </p:blipFill>
        <p:spPr>
          <a:xfrm>
            <a:off x="357158" y="1169273"/>
            <a:ext cx="3714776" cy="4807357"/>
          </a:xfrm>
          <a:prstGeom prst="ellipse">
            <a:avLst/>
          </a:prstGeom>
          <a:ln>
            <a:noFill/>
          </a:ln>
          <a:effectLst>
            <a:softEdge rad="112500"/>
          </a:effectLst>
        </p:spPr>
      </p:pic>
      <p:graphicFrame>
        <p:nvGraphicFramePr>
          <p:cNvPr id="7" name="Diyagram 2"/>
          <p:cNvGraphicFramePr/>
          <p:nvPr/>
        </p:nvGraphicFramePr>
        <p:xfrm>
          <a:off x="1071538" y="5572140"/>
          <a:ext cx="7659767" cy="85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7 Tablo"/>
          <p:cNvGraphicFramePr>
            <a:graphicFrameLocks noGrp="1"/>
          </p:cNvGraphicFramePr>
          <p:nvPr/>
        </p:nvGraphicFramePr>
        <p:xfrm>
          <a:off x="4143375" y="2205038"/>
          <a:ext cx="4286250" cy="2705100"/>
        </p:xfrm>
        <a:graphic>
          <a:graphicData uri="http://schemas.openxmlformats.org/drawingml/2006/table">
            <a:tbl>
              <a:tblPr/>
              <a:tblGrid>
                <a:gridCol w="2984500"/>
                <a:gridCol w="1301750"/>
              </a:tblGrid>
              <a:tr h="2667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Köy Alanı (Ha)</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5E0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1023.4</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2667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Parsel Ulaşım Yol Toplamı (Km)</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5E0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4261</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2667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Gidiş-Geliş Sayısı</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5E0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100</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2667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Km Başına Yakıt (Lt)</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5E0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0.2</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2667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Toplam Yakıt (Lt)</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5E0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85220</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2667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Hektar Başına Düşen Ortalama Yakıt (Lt)</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5E0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83</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2667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Yakıt Litre Fiyatı (TL)</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5E0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3</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279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Toplam Yakıt Gideri (TL)</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5E0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rgbClr val="000000"/>
                          </a:solidFill>
                          <a:effectLst/>
                          <a:latin typeface="Calibri" pitchFamily="34" charset="0"/>
                          <a:cs typeface="Arial" pitchFamily="34" charset="0"/>
                        </a:rPr>
                        <a:t>255,660</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279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Hektara Yıllık Yakıt Gideri (TL)</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5E0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rgbClr val="000000"/>
                          </a:solidFill>
                          <a:effectLst/>
                          <a:latin typeface="Calibri" pitchFamily="34" charset="0"/>
                          <a:cs typeface="Arial" pitchFamily="34" charset="0"/>
                        </a:rPr>
                        <a:t>249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279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rgbClr val="000000"/>
                          </a:solidFill>
                          <a:effectLst/>
                          <a:latin typeface="Calibri" pitchFamily="34" charset="0"/>
                          <a:cs typeface="Arial" pitchFamily="34" charset="0"/>
                        </a:rPr>
                        <a:t>Mekanizasyon  Gideri (TL/Ha)</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E0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400" b="1" i="0" u="none" strike="noStrike" cap="none" normalizeH="0" baseline="0" smtClean="0">
                          <a:ln>
                            <a:noFill/>
                          </a:ln>
                          <a:solidFill>
                            <a:srgbClr val="000000"/>
                          </a:solidFill>
                          <a:effectLst/>
                          <a:latin typeface="Calibri" pitchFamily="34" charset="0"/>
                          <a:cs typeface="Arial" pitchFamily="34" charset="0"/>
                        </a:rPr>
                        <a:t>498</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5D9F1"/>
                    </a:solidFill>
                  </a:tcPr>
                </a:tc>
              </a:tr>
            </a:tbl>
          </a:graphicData>
        </a:graphic>
      </p:graphicFrame>
      <p:sp>
        <p:nvSpPr>
          <p:cNvPr id="11304" name="8 Metin kutusu"/>
          <p:cNvSpPr txBox="1">
            <a:spLocks noChangeArrowheads="1"/>
          </p:cNvSpPr>
          <p:nvPr/>
        </p:nvSpPr>
        <p:spPr bwMode="auto">
          <a:xfrm>
            <a:off x="1042988" y="5203825"/>
            <a:ext cx="6337300" cy="368300"/>
          </a:xfrm>
          <a:prstGeom prst="rect">
            <a:avLst/>
          </a:prstGeom>
          <a:noFill/>
          <a:ln w="9525">
            <a:noFill/>
            <a:miter lim="800000"/>
            <a:headEnd/>
            <a:tailEnd/>
          </a:ln>
        </p:spPr>
        <p:txBody>
          <a:bodyPr>
            <a:spAutoFit/>
          </a:bodyPr>
          <a:lstStyle/>
          <a:p>
            <a:r>
              <a:rPr lang="tr-TR"/>
              <a:t>Başka bir çalışmada Türkiye ortalaması; </a:t>
            </a:r>
          </a:p>
        </p:txBody>
      </p:sp>
      <p:sp>
        <p:nvSpPr>
          <p:cNvPr id="11305" name="9 Metin kutusu"/>
          <p:cNvSpPr txBox="1">
            <a:spLocks noChangeArrowheads="1"/>
          </p:cNvSpPr>
          <p:nvPr/>
        </p:nvSpPr>
        <p:spPr bwMode="auto">
          <a:xfrm>
            <a:off x="539750" y="908050"/>
            <a:ext cx="8064500" cy="1200150"/>
          </a:xfrm>
          <a:prstGeom prst="rect">
            <a:avLst/>
          </a:prstGeom>
          <a:noFill/>
          <a:ln w="9525">
            <a:noFill/>
            <a:miter lim="800000"/>
            <a:headEnd/>
            <a:tailEnd/>
          </a:ln>
        </p:spPr>
        <p:txBody>
          <a:bodyPr>
            <a:spAutoFit/>
          </a:bodyPr>
          <a:lstStyle/>
          <a:p>
            <a:pPr algn="ctr"/>
            <a:r>
              <a:rPr lang="tr-TR"/>
              <a:t>Denizli İlinde seçilen bir köyde, köy merkezi ile parseller arasındaki uzaklık model tarafından hesaplanmıştır.</a:t>
            </a:r>
          </a:p>
          <a:p>
            <a:pPr algn="ctr"/>
            <a:r>
              <a:rPr lang="tr-TR"/>
              <a:t> Yandaki ekran alıntısında, bir işletmenin ulaşım uzunluğu gösterilmektedir.</a:t>
            </a:r>
          </a:p>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xfrm>
            <a:off x="8348663" y="6635750"/>
            <a:ext cx="457200" cy="365125"/>
          </a:xfrm>
        </p:spPr>
        <p:txBody>
          <a:bodyPr/>
          <a:lstStyle/>
          <a:p>
            <a:pPr>
              <a:defRPr/>
            </a:pPr>
            <a:fld id="{20B0B1E7-94DD-4599-8CEE-4A022BA4CCE9}" type="slidenum">
              <a:rPr lang="tr-TR"/>
              <a:pPr>
                <a:defRPr/>
              </a:pPr>
              <a:t>27</a:t>
            </a:fld>
            <a:endParaRPr lang="tr-TR"/>
          </a:p>
        </p:txBody>
      </p:sp>
      <p:pic>
        <p:nvPicPr>
          <p:cNvPr id="13315" name="6 Resim" descr="surum_etkisi1.jpg"/>
          <p:cNvPicPr>
            <a:picLocks noChangeAspect="1"/>
          </p:cNvPicPr>
          <p:nvPr/>
        </p:nvPicPr>
        <p:blipFill>
          <a:blip r:embed="rId3"/>
          <a:srcRect/>
          <a:stretch>
            <a:fillRect/>
          </a:stretch>
        </p:blipFill>
        <p:spPr bwMode="auto">
          <a:xfrm>
            <a:off x="144463" y="5483225"/>
            <a:ext cx="4283075" cy="1114425"/>
          </a:xfrm>
          <a:prstGeom prst="rect">
            <a:avLst/>
          </a:prstGeom>
          <a:noFill/>
          <a:ln w="9525">
            <a:noFill/>
            <a:miter lim="800000"/>
            <a:headEnd/>
            <a:tailEnd/>
          </a:ln>
        </p:spPr>
      </p:pic>
      <p:pic>
        <p:nvPicPr>
          <p:cNvPr id="13316" name="9 Resim" descr="surum_etkisi2.jpg"/>
          <p:cNvPicPr>
            <a:picLocks noChangeAspect="1"/>
          </p:cNvPicPr>
          <p:nvPr/>
        </p:nvPicPr>
        <p:blipFill>
          <a:blip r:embed="rId4"/>
          <a:srcRect/>
          <a:stretch>
            <a:fillRect/>
          </a:stretch>
        </p:blipFill>
        <p:spPr bwMode="auto">
          <a:xfrm>
            <a:off x="323850" y="2024063"/>
            <a:ext cx="2844800" cy="2786062"/>
          </a:xfrm>
          <a:prstGeom prst="rect">
            <a:avLst/>
          </a:prstGeom>
          <a:noFill/>
          <a:ln w="9525">
            <a:noFill/>
            <a:miter lim="800000"/>
            <a:headEnd/>
            <a:tailEnd/>
          </a:ln>
        </p:spPr>
      </p:pic>
      <p:sp>
        <p:nvSpPr>
          <p:cNvPr id="13317" name="10 Metin kutusu"/>
          <p:cNvSpPr txBox="1">
            <a:spLocks noChangeArrowheads="1"/>
          </p:cNvSpPr>
          <p:nvPr/>
        </p:nvSpPr>
        <p:spPr bwMode="auto">
          <a:xfrm>
            <a:off x="276225" y="1628775"/>
            <a:ext cx="3143250" cy="369888"/>
          </a:xfrm>
          <a:prstGeom prst="rect">
            <a:avLst/>
          </a:prstGeom>
          <a:noFill/>
          <a:ln w="9525">
            <a:noFill/>
            <a:miter lim="800000"/>
            <a:headEnd/>
            <a:tailEnd/>
          </a:ln>
        </p:spPr>
        <p:txBody>
          <a:bodyPr>
            <a:spAutoFit/>
          </a:bodyPr>
          <a:lstStyle/>
          <a:p>
            <a:r>
              <a:rPr lang="tr-TR"/>
              <a:t>Mevcut Parsel</a:t>
            </a:r>
          </a:p>
        </p:txBody>
      </p:sp>
      <p:sp>
        <p:nvSpPr>
          <p:cNvPr id="13318" name="11 Metin kutusu"/>
          <p:cNvSpPr txBox="1">
            <a:spLocks noChangeArrowheads="1"/>
          </p:cNvSpPr>
          <p:nvPr/>
        </p:nvSpPr>
        <p:spPr bwMode="auto">
          <a:xfrm>
            <a:off x="284163" y="5229225"/>
            <a:ext cx="4071937" cy="369888"/>
          </a:xfrm>
          <a:prstGeom prst="rect">
            <a:avLst/>
          </a:prstGeom>
          <a:noFill/>
          <a:ln w="9525">
            <a:noFill/>
            <a:miter lim="800000"/>
            <a:headEnd/>
            <a:tailEnd/>
          </a:ln>
        </p:spPr>
        <p:txBody>
          <a:bodyPr>
            <a:spAutoFit/>
          </a:bodyPr>
          <a:lstStyle/>
          <a:p>
            <a:r>
              <a:rPr lang="tr-TR"/>
              <a:t>İdeal Parsel (Kenar Oranı 1/5)</a:t>
            </a:r>
          </a:p>
        </p:txBody>
      </p:sp>
      <p:sp>
        <p:nvSpPr>
          <p:cNvPr id="16" name="15 Komut Düğmesi: Özel">
            <a:hlinkClick r:id="" action="ppaction://noaction" highlightClick="1"/>
          </p:cNvPr>
          <p:cNvSpPr/>
          <p:nvPr/>
        </p:nvSpPr>
        <p:spPr bwMode="auto">
          <a:xfrm flipH="1" flipV="1">
            <a:off x="2771775" y="2166938"/>
            <a:ext cx="642938" cy="428625"/>
          </a:xfrm>
          <a:prstGeom prst="actionButtonBlank">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13320" name="23 Resim" descr="kenar2.jpg"/>
          <p:cNvPicPr>
            <a:picLocks noChangeAspect="1"/>
          </p:cNvPicPr>
          <p:nvPr/>
        </p:nvPicPr>
        <p:blipFill>
          <a:blip r:embed="rId5"/>
          <a:srcRect/>
          <a:stretch>
            <a:fillRect/>
          </a:stretch>
        </p:blipFill>
        <p:spPr bwMode="auto">
          <a:xfrm>
            <a:off x="2916238" y="2952750"/>
            <a:ext cx="1727200" cy="1484313"/>
          </a:xfrm>
          <a:prstGeom prst="rect">
            <a:avLst/>
          </a:prstGeom>
          <a:noFill/>
          <a:ln w="9525">
            <a:noFill/>
            <a:miter lim="800000"/>
            <a:headEnd/>
            <a:tailEnd/>
          </a:ln>
        </p:spPr>
      </p:pic>
      <p:cxnSp>
        <p:nvCxnSpPr>
          <p:cNvPr id="25" name="24 Düz Ok Bağlayıcısı"/>
          <p:cNvCxnSpPr/>
          <p:nvPr/>
        </p:nvCxnSpPr>
        <p:spPr>
          <a:xfrm rot="16200000" flipH="1">
            <a:off x="2848769" y="2713832"/>
            <a:ext cx="1143000" cy="5762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26 Sola Bükülü Ok"/>
          <p:cNvSpPr/>
          <p:nvPr/>
        </p:nvSpPr>
        <p:spPr>
          <a:xfrm>
            <a:off x="4213225" y="3359150"/>
            <a:ext cx="71438" cy="2143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chemeClr val="tx1"/>
              </a:solidFill>
            </a:endParaRPr>
          </a:p>
        </p:txBody>
      </p:sp>
      <p:cxnSp>
        <p:nvCxnSpPr>
          <p:cNvPr id="28" name="27 Düz Ok Bağlayıcısı"/>
          <p:cNvCxnSpPr>
            <a:stCxn id="27" idx="4"/>
          </p:cNvCxnSpPr>
          <p:nvPr/>
        </p:nvCxnSpPr>
        <p:spPr>
          <a:xfrm flipH="1" flipV="1">
            <a:off x="3708400" y="2060575"/>
            <a:ext cx="576263" cy="1400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40 Düz Bağlayıcı"/>
          <p:cNvCxnSpPr/>
          <p:nvPr/>
        </p:nvCxnSpPr>
        <p:spPr>
          <a:xfrm>
            <a:off x="2987675" y="4076700"/>
            <a:ext cx="10795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41 Düz Ok Bağlayıcısı"/>
          <p:cNvCxnSpPr>
            <a:endCxn id="13326" idx="0"/>
          </p:cNvCxnSpPr>
          <p:nvPr/>
        </p:nvCxnSpPr>
        <p:spPr>
          <a:xfrm rot="5400000">
            <a:off x="3599657" y="4185443"/>
            <a:ext cx="431800" cy="3603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326" name="42 Metin kutusu"/>
          <p:cNvSpPr txBox="1">
            <a:spLocks noChangeArrowheads="1"/>
          </p:cNvSpPr>
          <p:nvPr/>
        </p:nvSpPr>
        <p:spPr bwMode="auto">
          <a:xfrm>
            <a:off x="2627313" y="4581525"/>
            <a:ext cx="2016125" cy="892175"/>
          </a:xfrm>
          <a:prstGeom prst="rect">
            <a:avLst/>
          </a:prstGeom>
          <a:noFill/>
          <a:ln w="9525">
            <a:noFill/>
            <a:miter lim="800000"/>
            <a:headEnd/>
            <a:tailEnd/>
          </a:ln>
        </p:spPr>
        <p:txBody>
          <a:bodyPr>
            <a:spAutoFit/>
          </a:bodyPr>
          <a:lstStyle/>
          <a:p>
            <a:r>
              <a:rPr lang="tr-TR" sz="1600"/>
              <a:t>İşleme uzunluğu</a:t>
            </a:r>
          </a:p>
          <a:p>
            <a:r>
              <a:rPr lang="tr-TR" sz="1200"/>
              <a:t>Tarla sürümü esnasında</a:t>
            </a:r>
          </a:p>
          <a:p>
            <a:r>
              <a:rPr lang="tr-TR" sz="1200"/>
              <a:t> aracın izlediği yoldur. </a:t>
            </a:r>
          </a:p>
          <a:p>
            <a:endParaRPr lang="tr-TR" sz="1200">
              <a:latin typeface="Times New Roman" pitchFamily="18" charset="0"/>
              <a:cs typeface="Times New Roman" pitchFamily="18" charset="0"/>
            </a:endParaRPr>
          </a:p>
        </p:txBody>
      </p:sp>
      <p:graphicFrame>
        <p:nvGraphicFramePr>
          <p:cNvPr id="48" name="Diyagram 19"/>
          <p:cNvGraphicFramePr/>
          <p:nvPr/>
        </p:nvGraphicFramePr>
        <p:xfrm>
          <a:off x="428596" y="836712"/>
          <a:ext cx="8286808" cy="642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426" name="32 Metin kutusu"/>
          <p:cNvSpPr txBox="1">
            <a:spLocks noChangeArrowheads="1"/>
          </p:cNvSpPr>
          <p:nvPr/>
        </p:nvSpPr>
        <p:spPr bwMode="auto">
          <a:xfrm>
            <a:off x="4532313" y="1484313"/>
            <a:ext cx="4287837" cy="1600200"/>
          </a:xfrm>
          <a:prstGeom prst="rect">
            <a:avLst/>
          </a:prstGeom>
          <a:noFill/>
          <a:ln w="9525">
            <a:noFill/>
            <a:miter lim="800000"/>
            <a:headEnd/>
            <a:tailEnd/>
          </a:ln>
        </p:spPr>
        <p:txBody>
          <a:bodyPr>
            <a:spAutoFit/>
          </a:bodyPr>
          <a:lstStyle/>
          <a:p>
            <a:r>
              <a:rPr lang="tr-TR" sz="1400"/>
              <a:t>Parsel içi makine zamanı ve yakıt miktarı;</a:t>
            </a:r>
          </a:p>
          <a:p>
            <a:pPr>
              <a:buFontTx/>
              <a:buAutoNum type="arabicPeriod"/>
            </a:pPr>
            <a:r>
              <a:rPr lang="tr-TR" sz="1400"/>
              <a:t>İşleme (sürüm, hasat) uzunluğuna ve hızına</a:t>
            </a:r>
          </a:p>
          <a:p>
            <a:pPr>
              <a:buFontTx/>
              <a:buAutoNum type="arabicPeriod"/>
            </a:pPr>
            <a:r>
              <a:rPr lang="tr-TR" sz="1400"/>
              <a:t>Dönüş sayısına ve süresine,</a:t>
            </a:r>
          </a:p>
          <a:p>
            <a:pPr>
              <a:buFontTx/>
              <a:buAutoNum type="arabicPeriod"/>
            </a:pPr>
            <a:endParaRPr lang="tr-TR" sz="1400"/>
          </a:p>
          <a:p>
            <a:r>
              <a:rPr lang="tr-TR" sz="1400"/>
              <a:t>Model tarafından, sürüm  (işleme) uzunluğu hesaplanmakta , işleme genişliğine göre parsel içi makine zamanı ve yakıt hesaplanmaktadır</a:t>
            </a:r>
            <a:r>
              <a:rPr lang="tr-TR" sz="1200"/>
              <a:t>.</a:t>
            </a:r>
          </a:p>
        </p:txBody>
      </p:sp>
      <p:cxnSp>
        <p:nvCxnSpPr>
          <p:cNvPr id="37" name="36 Düz Ok Bağlayıcısı"/>
          <p:cNvCxnSpPr/>
          <p:nvPr/>
        </p:nvCxnSpPr>
        <p:spPr>
          <a:xfrm rot="5400000" flipH="1" flipV="1">
            <a:off x="4031457" y="3464719"/>
            <a:ext cx="215900" cy="1587"/>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 name="Grup 10"/>
          <p:cNvGrpSpPr>
            <a:grpSpLocks/>
          </p:cNvGrpSpPr>
          <p:nvPr/>
        </p:nvGrpSpPr>
        <p:grpSpPr bwMode="auto">
          <a:xfrm>
            <a:off x="312738" y="115888"/>
            <a:ext cx="8491537" cy="714375"/>
            <a:chOff x="-1" y="17698"/>
            <a:chExt cx="8280921" cy="461421"/>
          </a:xfrm>
        </p:grpSpPr>
        <p:sp>
          <p:nvSpPr>
            <p:cNvPr id="26" name="Yuvarlatılmış Dikdörtgen 11"/>
            <p:cNvSpPr/>
            <p:nvPr/>
          </p:nvSpPr>
          <p:spPr>
            <a:xfrm>
              <a:off x="-1" y="17698"/>
              <a:ext cx="8280921" cy="461421"/>
            </a:xfrm>
            <a:prstGeom prst="roundRect">
              <a:avLst/>
            </a:pr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sp>
          <p:nvSpPr>
            <p:cNvPr id="31" name="Yuvarlatılmış Dikdörtgen 4"/>
            <p:cNvSpPr/>
            <p:nvPr/>
          </p:nvSpPr>
          <p:spPr>
            <a:xfrm>
              <a:off x="-1" y="17698"/>
              <a:ext cx="8251507" cy="459370"/>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anchor="ctr"/>
            <a:lstStyle/>
            <a:p>
              <a:pPr algn="ctr"/>
              <a:r>
                <a:rPr lang="tr-TR" sz="2000" b="1">
                  <a:solidFill>
                    <a:srgbClr val="FFFFFF"/>
                  </a:solidFill>
                  <a:cs typeface="Arial" pitchFamily="34" charset="0"/>
                </a:rPr>
                <a:t>Parsel İçi Makine İş Verimi </a:t>
              </a:r>
              <a:endParaRPr lang="tr-TR" sz="2000">
                <a:solidFill>
                  <a:srgbClr val="FFFFFF"/>
                </a:solidFill>
                <a:cs typeface="Arial" pitchFamily="34" charset="0"/>
              </a:endParaRPr>
            </a:p>
          </p:txBody>
        </p:sp>
      </p:grpSp>
      <p:sp>
        <p:nvSpPr>
          <p:cNvPr id="13331" name="31 Metin kutusu"/>
          <p:cNvSpPr txBox="1">
            <a:spLocks noChangeArrowheads="1"/>
          </p:cNvSpPr>
          <p:nvPr/>
        </p:nvSpPr>
        <p:spPr bwMode="auto">
          <a:xfrm>
            <a:off x="2987675" y="1598613"/>
            <a:ext cx="1368425" cy="461962"/>
          </a:xfrm>
          <a:prstGeom prst="rect">
            <a:avLst/>
          </a:prstGeom>
          <a:noFill/>
          <a:ln w="9525">
            <a:noFill/>
            <a:miter lim="800000"/>
            <a:headEnd/>
            <a:tailEnd/>
          </a:ln>
        </p:spPr>
        <p:txBody>
          <a:bodyPr>
            <a:spAutoFit/>
          </a:bodyPr>
          <a:lstStyle/>
          <a:p>
            <a:r>
              <a:rPr lang="tr-TR" sz="1200"/>
              <a:t>Dönüş süresi 45 sn alınmıştır</a:t>
            </a:r>
          </a:p>
        </p:txBody>
      </p:sp>
      <p:graphicFrame>
        <p:nvGraphicFramePr>
          <p:cNvPr id="35" name="34 Tablo"/>
          <p:cNvGraphicFramePr>
            <a:graphicFrameLocks noGrp="1"/>
          </p:cNvGraphicFramePr>
          <p:nvPr/>
        </p:nvGraphicFramePr>
        <p:xfrm>
          <a:off x="4643438" y="3670300"/>
          <a:ext cx="4104456" cy="2218055"/>
        </p:xfrm>
        <a:graphic>
          <a:graphicData uri="http://schemas.openxmlformats.org/drawingml/2006/table">
            <a:tbl>
              <a:tblPr/>
              <a:tblGrid>
                <a:gridCol w="2576020"/>
                <a:gridCol w="1528436"/>
              </a:tblGrid>
              <a:tr h="316865">
                <a:tc>
                  <a:txBody>
                    <a:bodyPr/>
                    <a:lstStyle/>
                    <a:p>
                      <a:pPr algn="l" rtl="0" fontAlgn="b"/>
                      <a:r>
                        <a:rPr lang="tr-TR" sz="1400" b="0" i="0" u="none" strike="noStrike" dirty="0">
                          <a:solidFill>
                            <a:srgbClr val="000000"/>
                          </a:solidFill>
                          <a:latin typeface="Calibri"/>
                        </a:rPr>
                        <a:t>Köy Alanı (Ha)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r" rtl="0" fontAlgn="b"/>
                      <a:r>
                        <a:rPr lang="tr-TR" sz="1400" b="0" i="0" u="none" strike="noStrike">
                          <a:solidFill>
                            <a:srgbClr val="000000"/>
                          </a:solidFill>
                          <a:latin typeface="Calibri"/>
                        </a:rPr>
                        <a:t>1023.4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6865">
                <a:tc>
                  <a:txBody>
                    <a:bodyPr/>
                    <a:lstStyle/>
                    <a:p>
                      <a:pPr algn="l" rtl="0" fontAlgn="b"/>
                      <a:r>
                        <a:rPr lang="tr-TR" sz="1400" b="0" i="0" u="none" strike="noStrike" dirty="0">
                          <a:solidFill>
                            <a:srgbClr val="000000"/>
                          </a:solidFill>
                          <a:latin typeface="Calibri"/>
                        </a:rPr>
                        <a:t>Yakıt </a:t>
                      </a:r>
                      <a:r>
                        <a:rPr lang="tr-TR" sz="1400" b="0" i="0" u="none" strike="noStrike" dirty="0" smtClean="0">
                          <a:solidFill>
                            <a:srgbClr val="000000"/>
                          </a:solidFill>
                          <a:latin typeface="Calibri"/>
                        </a:rPr>
                        <a:t>Tüketimi  </a:t>
                      </a:r>
                      <a:r>
                        <a:rPr lang="tr-TR" sz="1400" b="0" i="0" u="none" strike="noStrike" dirty="0">
                          <a:solidFill>
                            <a:srgbClr val="000000"/>
                          </a:solidFill>
                          <a:latin typeface="Calibri"/>
                        </a:rPr>
                        <a:t>(</a:t>
                      </a:r>
                      <a:r>
                        <a:rPr lang="tr-TR" sz="1400" b="0" i="0" u="none" strike="noStrike" dirty="0" smtClean="0">
                          <a:solidFill>
                            <a:srgbClr val="000000"/>
                          </a:solidFill>
                          <a:latin typeface="Calibri"/>
                        </a:rPr>
                        <a:t>L)</a:t>
                      </a:r>
                      <a:endParaRPr lang="tr-TR" sz="14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r" rtl="0" fontAlgn="b"/>
                      <a:r>
                        <a:rPr lang="tr-TR" sz="1400" b="0" i="0" u="none" strike="noStrike">
                          <a:solidFill>
                            <a:srgbClr val="000000"/>
                          </a:solidFill>
                          <a:latin typeface="Calibri"/>
                        </a:rPr>
                        <a:t>66771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6865">
                <a:tc>
                  <a:txBody>
                    <a:bodyPr/>
                    <a:lstStyle/>
                    <a:p>
                      <a:pPr algn="l" rtl="0" fontAlgn="b"/>
                      <a:r>
                        <a:rPr lang="tr-TR" sz="1400" b="0" i="0" u="none" strike="noStrike" dirty="0">
                          <a:solidFill>
                            <a:srgbClr val="000000"/>
                          </a:solidFill>
                          <a:latin typeface="Calibri"/>
                        </a:rPr>
                        <a:t>Yakıt Litre Fiyatı (TL)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r" rtl="0" fontAlgn="b"/>
                      <a:r>
                        <a:rPr lang="tr-TR" sz="1400" b="0" i="0" u="none" strike="noStrike" dirty="0">
                          <a:solidFill>
                            <a:srgbClr val="000000"/>
                          </a:solidFill>
                          <a:latin typeface="Calibri"/>
                        </a:rPr>
                        <a:t>3.00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6865">
                <a:tc>
                  <a:txBody>
                    <a:bodyPr/>
                    <a:lstStyle/>
                    <a:p>
                      <a:pPr algn="l" rtl="0" fontAlgn="b"/>
                      <a:r>
                        <a:rPr lang="tr-TR" sz="1400" b="0" i="0" u="none" strike="noStrike" dirty="0">
                          <a:solidFill>
                            <a:srgbClr val="000000"/>
                          </a:solidFill>
                          <a:latin typeface="Calibri"/>
                        </a:rPr>
                        <a:t>Toplam Yakıt </a:t>
                      </a:r>
                      <a:r>
                        <a:rPr lang="tr-TR" sz="1400" b="0" i="0" u="none" strike="noStrike" dirty="0" smtClean="0">
                          <a:solidFill>
                            <a:srgbClr val="000000"/>
                          </a:solidFill>
                          <a:latin typeface="Calibri"/>
                        </a:rPr>
                        <a:t>Gideri </a:t>
                      </a:r>
                      <a:r>
                        <a:rPr lang="tr-TR" sz="1400" b="0" i="0" u="none" strike="noStrike" dirty="0">
                          <a:solidFill>
                            <a:srgbClr val="000000"/>
                          </a:solidFill>
                          <a:latin typeface="Calibri"/>
                        </a:rPr>
                        <a:t>(TL)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r" rtl="0" fontAlgn="b"/>
                      <a:r>
                        <a:rPr lang="tr-TR" sz="1400" b="0" i="0" u="none" strike="noStrike" dirty="0" smtClean="0">
                          <a:solidFill>
                            <a:srgbClr val="000000"/>
                          </a:solidFill>
                          <a:latin typeface="Calibri"/>
                        </a:rPr>
                        <a:t>200,313</a:t>
                      </a:r>
                      <a:endParaRPr lang="tr-TR" sz="14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6865">
                <a:tc>
                  <a:txBody>
                    <a:bodyPr/>
                    <a:lstStyle/>
                    <a:p>
                      <a:pPr algn="l" rtl="0" fontAlgn="b"/>
                      <a:r>
                        <a:rPr lang="tr-TR" sz="1400" b="0" i="0" u="none" strike="noStrike" dirty="0" smtClean="0">
                          <a:solidFill>
                            <a:srgbClr val="000000"/>
                          </a:solidFill>
                          <a:latin typeface="Calibri"/>
                        </a:rPr>
                        <a:t>Hektara</a:t>
                      </a:r>
                      <a:r>
                        <a:rPr lang="tr-TR" sz="1400" b="0" i="0" u="none" strike="noStrike" baseline="0" dirty="0" smtClean="0">
                          <a:solidFill>
                            <a:srgbClr val="000000"/>
                          </a:solidFill>
                          <a:latin typeface="Calibri"/>
                        </a:rPr>
                        <a:t> </a:t>
                      </a:r>
                      <a:r>
                        <a:rPr lang="tr-TR" sz="1400" b="0" i="0" u="none" strike="noStrike" dirty="0" smtClean="0">
                          <a:solidFill>
                            <a:srgbClr val="000000"/>
                          </a:solidFill>
                          <a:latin typeface="Calibri"/>
                        </a:rPr>
                        <a:t>Ortalama </a:t>
                      </a:r>
                      <a:r>
                        <a:rPr lang="tr-TR" sz="1400" b="0" i="0" u="none" strike="noStrike" dirty="0">
                          <a:solidFill>
                            <a:srgbClr val="000000"/>
                          </a:solidFill>
                          <a:latin typeface="Calibri"/>
                        </a:rPr>
                        <a:t>Yakıt </a:t>
                      </a:r>
                      <a:r>
                        <a:rPr lang="tr-TR" sz="1400" b="0" i="0" u="none" strike="noStrike" dirty="0" smtClean="0">
                          <a:solidFill>
                            <a:srgbClr val="000000"/>
                          </a:solidFill>
                          <a:latin typeface="Calibri"/>
                        </a:rPr>
                        <a:t> </a:t>
                      </a:r>
                      <a:r>
                        <a:rPr lang="tr-TR" sz="1400" b="0" i="0" u="none" strike="noStrike" dirty="0">
                          <a:solidFill>
                            <a:srgbClr val="000000"/>
                          </a:solidFill>
                          <a:latin typeface="Calibri"/>
                        </a:rPr>
                        <a:t>(</a:t>
                      </a:r>
                      <a:r>
                        <a:rPr lang="tr-TR" sz="1400" b="0" i="0" u="none" strike="noStrike" dirty="0" smtClean="0">
                          <a:solidFill>
                            <a:srgbClr val="000000"/>
                          </a:solidFill>
                          <a:latin typeface="Calibri"/>
                        </a:rPr>
                        <a:t>L)</a:t>
                      </a:r>
                      <a:endParaRPr lang="tr-TR" sz="14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r" rtl="0" fontAlgn="b"/>
                      <a:r>
                        <a:rPr lang="tr-TR" sz="1400" b="0" i="0" u="none" strike="noStrike" dirty="0">
                          <a:solidFill>
                            <a:srgbClr val="000000"/>
                          </a:solidFill>
                          <a:latin typeface="Calibri"/>
                        </a:rPr>
                        <a:t>65.24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6865">
                <a:tc>
                  <a:txBody>
                    <a:bodyPr/>
                    <a:lstStyle/>
                    <a:p>
                      <a:pPr algn="l" rtl="0" fontAlgn="b"/>
                      <a:r>
                        <a:rPr lang="tr-TR" sz="1400" b="0" i="0" u="none" strike="noStrike" dirty="0" smtClean="0">
                          <a:solidFill>
                            <a:srgbClr val="000000"/>
                          </a:solidFill>
                          <a:latin typeface="Calibri"/>
                        </a:rPr>
                        <a:t>Hektara Yakıt Gideri </a:t>
                      </a:r>
                      <a:r>
                        <a:rPr lang="tr-TR" sz="1400" b="0" i="0" u="none" strike="noStrike" dirty="0">
                          <a:solidFill>
                            <a:srgbClr val="000000"/>
                          </a:solidFill>
                          <a:latin typeface="Calibri"/>
                        </a:rPr>
                        <a:t>(TL)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r" rtl="0" fontAlgn="b"/>
                      <a:r>
                        <a:rPr lang="tr-TR" sz="1400" b="0" i="0" u="none" strike="noStrike" dirty="0" smtClean="0">
                          <a:solidFill>
                            <a:srgbClr val="000000"/>
                          </a:solidFill>
                          <a:latin typeface="Calibri"/>
                        </a:rPr>
                        <a:t>196</a:t>
                      </a:r>
                      <a:endParaRPr lang="tr-TR" sz="14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6865">
                <a:tc>
                  <a:txBody>
                    <a:bodyPr/>
                    <a:lstStyle/>
                    <a:p>
                      <a:pPr algn="l" rtl="0" fontAlgn="b"/>
                      <a:r>
                        <a:rPr lang="tr-TR" sz="1400" b="0" i="0" u="none" strike="noStrike" dirty="0" smtClean="0">
                          <a:solidFill>
                            <a:srgbClr val="000000"/>
                          </a:solidFill>
                          <a:latin typeface="Calibri"/>
                        </a:rPr>
                        <a:t>Mekanizasyon Gideri (TL/Ha)</a:t>
                      </a:r>
                      <a:endParaRPr lang="tr-TR" sz="14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0EC"/>
                    </a:solidFill>
                  </a:tcPr>
                </a:tc>
                <a:tc>
                  <a:txBody>
                    <a:bodyPr/>
                    <a:lstStyle/>
                    <a:p>
                      <a:pPr algn="r" rtl="0" fontAlgn="b"/>
                      <a:r>
                        <a:rPr lang="tr-TR" sz="1400" b="0" i="0" u="none" strike="noStrike" dirty="0" smtClean="0">
                          <a:solidFill>
                            <a:srgbClr val="000000"/>
                          </a:solidFill>
                          <a:latin typeface="Calibri"/>
                        </a:rPr>
                        <a:t>392</a:t>
                      </a:r>
                      <a:endParaRPr lang="tr-TR" sz="14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bl>
          </a:graphicData>
        </a:graphic>
      </p:graphicFrame>
      <p:sp>
        <p:nvSpPr>
          <p:cNvPr id="36" name="35 Metin kutusu"/>
          <p:cNvSpPr txBox="1"/>
          <p:nvPr/>
        </p:nvSpPr>
        <p:spPr>
          <a:xfrm>
            <a:off x="4786313" y="2857500"/>
            <a:ext cx="3925887" cy="831850"/>
          </a:xfrm>
          <a:prstGeom prst="rect">
            <a:avLst/>
          </a:prstGeom>
          <a:noFill/>
        </p:spPr>
        <p:txBody>
          <a:bodyPr>
            <a:spAutoFit/>
          </a:bodyPr>
          <a:lstStyle/>
          <a:p>
            <a:pPr marL="342900" indent="-342900" algn="ctr">
              <a:defRPr/>
            </a:pPr>
            <a:endParaRPr lang="tr-TR" sz="1200" b="1" dirty="0">
              <a:solidFill>
                <a:srgbClr val="800000"/>
              </a:solidFill>
            </a:endParaRPr>
          </a:p>
          <a:p>
            <a:pPr algn="ctr">
              <a:defRPr/>
            </a:pPr>
            <a:r>
              <a:rPr lang="tr-TR" sz="1200" dirty="0"/>
              <a:t>Ortalama parsel alanlarının küçük olması ve parsel şekillerinin mekanizasyon için uygun olmaması nedeni ile </a:t>
            </a:r>
            <a:r>
              <a:rPr lang="tr-TR" sz="1200" dirty="0">
                <a:latin typeface="Arial" charset="0"/>
                <a:cs typeface="Arial" charset="0"/>
              </a:rPr>
              <a:t>kaybedilen yakıt masrafı</a:t>
            </a:r>
            <a:endParaRPr lang="tr-TR" sz="1200" b="1" dirty="0">
              <a:solidFill>
                <a:srgbClr val="FF0000"/>
              </a:solidFill>
            </a:endParaRPr>
          </a:p>
        </p:txBody>
      </p:sp>
      <p:graphicFrame>
        <p:nvGraphicFramePr>
          <p:cNvPr id="39" name="Diyagram 2"/>
          <p:cNvGraphicFramePr/>
          <p:nvPr/>
        </p:nvGraphicFramePr>
        <p:xfrm>
          <a:off x="4572000" y="5905960"/>
          <a:ext cx="4159305" cy="80918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9"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yol.jpg"/>
          <p:cNvPicPr>
            <a:picLocks noChangeAspect="1"/>
          </p:cNvPicPr>
          <p:nvPr/>
        </p:nvPicPr>
        <p:blipFill>
          <a:blip r:embed="rId2" cstate="print"/>
          <a:stretch>
            <a:fillRect/>
          </a:stretch>
        </p:blipFill>
        <p:spPr>
          <a:xfrm>
            <a:off x="6781800" y="1066801"/>
            <a:ext cx="2133600" cy="2667000"/>
          </a:xfrm>
          <a:prstGeom prst="rect">
            <a:avLst/>
          </a:prstGeom>
          <a:ln w="88900" cap="sq" cmpd="thickThin">
            <a:solidFill>
              <a:srgbClr val="000000"/>
            </a:solidFill>
            <a:prstDash val="solid"/>
            <a:miter lim="800000"/>
          </a:ln>
          <a:effectLst>
            <a:innerShdw blurRad="76200">
              <a:srgbClr val="000000"/>
            </a:innerShdw>
          </a:effectLst>
        </p:spPr>
      </p:pic>
      <p:pic>
        <p:nvPicPr>
          <p:cNvPr id="5" name="2 Resim" descr="denizli.jpg"/>
          <p:cNvPicPr>
            <a:picLocks noChangeAspect="1"/>
          </p:cNvPicPr>
          <p:nvPr/>
        </p:nvPicPr>
        <p:blipFill>
          <a:blip r:embed="rId3" cstate="print"/>
          <a:srcRect/>
          <a:stretch>
            <a:fillRect/>
          </a:stretch>
        </p:blipFill>
        <p:spPr bwMode="auto">
          <a:xfrm>
            <a:off x="3200400" y="990600"/>
            <a:ext cx="2209800" cy="2689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Komut Düğmesi: Özel">
            <a:hlinkClick r:id="" action="ppaction://noaction" highlightClick="1"/>
          </p:cNvPr>
          <p:cNvSpPr/>
          <p:nvPr/>
        </p:nvSpPr>
        <p:spPr bwMode="auto">
          <a:xfrm>
            <a:off x="3962400" y="1447800"/>
            <a:ext cx="100199" cy="86278"/>
          </a:xfrm>
          <a:prstGeom prst="actionButtonBlank">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7" name="6 Resim" descr="parsel.jpg"/>
          <p:cNvPicPr>
            <a:picLocks noChangeAspect="1"/>
          </p:cNvPicPr>
          <p:nvPr/>
        </p:nvPicPr>
        <p:blipFill>
          <a:blip r:embed="rId4" cstate="print"/>
          <a:stretch>
            <a:fillRect/>
          </a:stretch>
        </p:blipFill>
        <p:spPr bwMode="auto">
          <a:xfrm>
            <a:off x="838200" y="1219200"/>
            <a:ext cx="917964" cy="588742"/>
          </a:xfrm>
          <a:prstGeom prst="rect">
            <a:avLst/>
          </a:prstGeom>
          <a:ln w="88900" cap="sq" cmpd="thickThin">
            <a:solidFill>
              <a:srgbClr val="000000"/>
            </a:solidFill>
            <a:prstDash val="solid"/>
            <a:miter lim="800000"/>
          </a:ln>
          <a:effectLst>
            <a:innerShdw blurRad="76200">
              <a:srgbClr val="000000"/>
            </a:innerShdw>
          </a:effectLst>
        </p:spPr>
      </p:pic>
      <p:pic>
        <p:nvPicPr>
          <p:cNvPr id="8" name="7 Resim" descr="kayip.jpg"/>
          <p:cNvPicPr>
            <a:picLocks noChangeAspect="1"/>
          </p:cNvPicPr>
          <p:nvPr/>
        </p:nvPicPr>
        <p:blipFill>
          <a:blip r:embed="rId5" cstate="print"/>
          <a:srcRect/>
          <a:stretch>
            <a:fillRect/>
          </a:stretch>
        </p:blipFill>
        <p:spPr bwMode="auto">
          <a:xfrm>
            <a:off x="381000" y="2286000"/>
            <a:ext cx="1828800" cy="117308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cxnSp>
        <p:nvCxnSpPr>
          <p:cNvPr id="9" name="8 Düz Ok Bağlayıcısı"/>
          <p:cNvCxnSpPr>
            <a:stCxn id="6" idx="2"/>
            <a:endCxn id="7" idx="3"/>
          </p:cNvCxnSpPr>
          <p:nvPr/>
        </p:nvCxnSpPr>
        <p:spPr>
          <a:xfrm rot="10800000" flipV="1">
            <a:off x="1756164" y="1490939"/>
            <a:ext cx="2206236" cy="226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a:stCxn id="7" idx="2"/>
            <a:endCxn id="8" idx="0"/>
          </p:cNvCxnSpPr>
          <p:nvPr/>
        </p:nvCxnSpPr>
        <p:spPr>
          <a:xfrm rot="5400000">
            <a:off x="1057262" y="2046080"/>
            <a:ext cx="478058" cy="17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10 Metin kutusu"/>
          <p:cNvSpPr txBox="1"/>
          <p:nvPr/>
        </p:nvSpPr>
        <p:spPr>
          <a:xfrm>
            <a:off x="0" y="0"/>
            <a:ext cx="91440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tr-TR" b="1" dirty="0" smtClean="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rPr>
              <a:t>Parsel şekil bozuklukları, parsel boyutları ve parçalılığın neden olduğu tarımsal mekanizasyon giderleri, artan yol uzunlukları ve sınır kayıplarının, tarımsal maliyete etkilerini belirlemek üzere konumsal veriler  üzerinde çalışan GIS temelli bir bilgisayar modeli geliştirilmiştir.</a:t>
            </a:r>
            <a:endParaRPr lang="tr-TR" b="1" dirty="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endParaRPr>
          </a:p>
        </p:txBody>
      </p:sp>
      <p:pic>
        <p:nvPicPr>
          <p:cNvPr id="12" name="Picture 5"/>
          <p:cNvPicPr>
            <a:picLocks noChangeAspect="1" noChangeArrowheads="1"/>
          </p:cNvPicPr>
          <p:nvPr/>
        </p:nvPicPr>
        <p:blipFill>
          <a:blip r:embed="rId6" cstate="print"/>
          <a:srcRect/>
          <a:stretch>
            <a:fillRect/>
          </a:stretch>
        </p:blipFill>
        <p:spPr bwMode="auto">
          <a:xfrm>
            <a:off x="228600" y="3810000"/>
            <a:ext cx="2340078" cy="2590800"/>
          </a:xfrm>
          <a:prstGeom prst="rect">
            <a:avLst/>
          </a:prstGeom>
          <a:ln w="88900" cap="sq" cmpd="thickThin">
            <a:solidFill>
              <a:srgbClr val="000000"/>
            </a:solidFill>
            <a:prstDash val="solid"/>
            <a:miter lim="800000"/>
          </a:ln>
          <a:effectLst>
            <a:innerShdw blurRad="76200">
              <a:srgbClr val="000000"/>
            </a:innerShdw>
          </a:effectLst>
        </p:spPr>
      </p:pic>
      <p:sp>
        <p:nvSpPr>
          <p:cNvPr id="13" name="12 Metin kutusu"/>
          <p:cNvSpPr txBox="1"/>
          <p:nvPr/>
        </p:nvSpPr>
        <p:spPr>
          <a:xfrm>
            <a:off x="2971800" y="3752671"/>
            <a:ext cx="6019800"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tr-TR" sz="1100" dirty="0" smtClean="0"/>
              <a:t>Bilgisayar modeli ilk olarak; tüm köy yollarını ve yola cephesi olmayan parseller için komşu parsel sınırlarını dikkate alarak,  köy merkezi ile parseller arasında traktörün izleyeceği en kısa yolu bulur. </a:t>
            </a:r>
            <a:endParaRPr lang="tr-TR" sz="1100" dirty="0"/>
          </a:p>
        </p:txBody>
      </p:sp>
      <p:sp>
        <p:nvSpPr>
          <p:cNvPr id="14" name="13 Metin kutusu"/>
          <p:cNvSpPr txBox="1"/>
          <p:nvPr/>
        </p:nvSpPr>
        <p:spPr>
          <a:xfrm>
            <a:off x="2971800" y="4267200"/>
            <a:ext cx="6019800"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tr-TR" sz="1100" dirty="0" smtClean="0"/>
              <a:t>Parsellere ulaşım yolları  hesaplandıktan sonra her parsele ait mevcut sınır kaybı miktarlarını bulur. </a:t>
            </a:r>
            <a:endParaRPr lang="tr-TR" sz="1100" dirty="0"/>
          </a:p>
        </p:txBody>
      </p:sp>
      <p:sp>
        <p:nvSpPr>
          <p:cNvPr id="15" name="14 Metin kutusu"/>
          <p:cNvSpPr txBox="1"/>
          <p:nvPr/>
        </p:nvSpPr>
        <p:spPr>
          <a:xfrm>
            <a:off x="2971800" y="4648200"/>
            <a:ext cx="601980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1100" dirty="0" smtClean="0"/>
              <a:t>Sonrasında, sürüm genişliğini ve sürüm yönünü dikkate alarak  traktörün parsel içerisinde izleyeceği sürüm güzergahını bulur. Bu işlemleri köydeki tüm parseller için yapar. </a:t>
            </a:r>
            <a:endParaRPr lang="tr-TR" sz="1100" dirty="0"/>
          </a:p>
        </p:txBody>
      </p:sp>
      <p:sp>
        <p:nvSpPr>
          <p:cNvPr id="16" name="15 Metin kutusu"/>
          <p:cNvSpPr txBox="1"/>
          <p:nvPr/>
        </p:nvSpPr>
        <p:spPr>
          <a:xfrm>
            <a:off x="2971800" y="5181600"/>
            <a:ext cx="6019800" cy="76944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tr-TR" sz="1100" dirty="0" smtClean="0"/>
              <a:t>Bu hesaplamalar sonucunda elde ettiği ulaşım yol uzunluğu, sürüm yolu uzunluğu ve sınır kaybı miktarı değerlerini; traktörün yoldaki hızı, sürüm hızı, parsel kenarlarındaki dönüş zamanı,  harcanan yakıt miktarları, günlük çalışma süresi ve çalışma ücreti gibi değerler ile işleme alarak parsel bazlı olarak tarımsal maliyet değerlerini hesaplar.</a:t>
            </a:r>
            <a:endParaRPr lang="tr-TR" sz="1100" dirty="0"/>
          </a:p>
        </p:txBody>
      </p:sp>
      <p:cxnSp>
        <p:nvCxnSpPr>
          <p:cNvPr id="17" name="16 Düz Ok Bağlayıcısı"/>
          <p:cNvCxnSpPr/>
          <p:nvPr/>
        </p:nvCxnSpPr>
        <p:spPr>
          <a:xfrm>
            <a:off x="4876800" y="2362200"/>
            <a:ext cx="23622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17 Metin kutusu"/>
          <p:cNvSpPr txBox="1"/>
          <p:nvPr/>
        </p:nvSpPr>
        <p:spPr>
          <a:xfrm>
            <a:off x="2971800" y="6019800"/>
            <a:ext cx="6019800" cy="60016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tr-TR" sz="1100" dirty="0" smtClean="0"/>
              <a:t>Bu hesaplamaların tamamını toplulaştırma uygulamasından önceki durum ve sonraki durum için hesaplayarak; parsel bazında, işletme bazında ve köy bazında tarımsal maliyetleri kıyaslamalı olarak sunar.</a:t>
            </a:r>
            <a:endParaRPr lang="tr-TR" sz="1100" dirty="0"/>
          </a:p>
        </p:txBody>
      </p:sp>
      <p:sp>
        <p:nvSpPr>
          <p:cNvPr id="19" name="18 Dikdörtgen"/>
          <p:cNvSpPr/>
          <p:nvPr/>
        </p:nvSpPr>
        <p:spPr>
          <a:xfrm>
            <a:off x="6781800" y="1066800"/>
            <a:ext cx="418704" cy="646331"/>
          </a:xfrm>
          <a:prstGeom prst="rect">
            <a:avLst/>
          </a:prstGeom>
          <a:noFill/>
        </p:spPr>
        <p:txBody>
          <a:bodyPr wrap="none" lIns="91440" tIns="45720" rIns="91440" bIns="45720">
            <a:spAutoFit/>
          </a:bodyPr>
          <a:lstStyle/>
          <a:p>
            <a:pPr algn="ctr"/>
            <a:r>
              <a:rPr lang="tr-TR"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tr-TR"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19 Dikdörtgen"/>
          <p:cNvSpPr/>
          <p:nvPr/>
        </p:nvSpPr>
        <p:spPr>
          <a:xfrm>
            <a:off x="2667002" y="3620869"/>
            <a:ext cx="381000" cy="646331"/>
          </a:xfrm>
          <a:prstGeom prst="rect">
            <a:avLst/>
          </a:prstGeom>
          <a:noFill/>
        </p:spPr>
        <p:txBody>
          <a:bodyPr wrap="square" lIns="91440" tIns="45720" rIns="91440" bIns="45720">
            <a:spAutoFit/>
          </a:bodyPr>
          <a:lstStyle/>
          <a:p>
            <a:pPr algn="ctr"/>
            <a:r>
              <a:rPr lang="tr-TR"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tr-TR"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 name="20 Dikdörtgen"/>
          <p:cNvSpPr/>
          <p:nvPr/>
        </p:nvSpPr>
        <p:spPr>
          <a:xfrm>
            <a:off x="2656112" y="4071258"/>
            <a:ext cx="381000" cy="646331"/>
          </a:xfrm>
          <a:prstGeom prst="rect">
            <a:avLst/>
          </a:prstGeom>
          <a:noFill/>
        </p:spPr>
        <p:txBody>
          <a:bodyPr wrap="square" lIns="91440" tIns="45720" rIns="91440" bIns="45720">
            <a:spAutoFit/>
          </a:bodyPr>
          <a:lstStyle/>
          <a:p>
            <a:pPr algn="ctr"/>
            <a:r>
              <a:rPr lang="tr-TR"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tr-TR"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21 Dikdörtgen"/>
          <p:cNvSpPr/>
          <p:nvPr/>
        </p:nvSpPr>
        <p:spPr>
          <a:xfrm>
            <a:off x="2667000" y="4495800"/>
            <a:ext cx="381000" cy="646331"/>
          </a:xfrm>
          <a:prstGeom prst="rect">
            <a:avLst/>
          </a:prstGeom>
          <a:noFill/>
        </p:spPr>
        <p:txBody>
          <a:bodyPr wrap="square" lIns="91440" tIns="45720" rIns="91440" bIns="45720">
            <a:spAutoFit/>
          </a:bodyPr>
          <a:lstStyle/>
          <a:p>
            <a:pPr algn="ctr"/>
            <a:r>
              <a:rPr lang="tr-TR"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3</a:t>
            </a:r>
            <a:endParaRPr lang="tr-TR"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22 Dikdörtgen"/>
          <p:cNvSpPr/>
          <p:nvPr/>
        </p:nvSpPr>
        <p:spPr>
          <a:xfrm>
            <a:off x="1752600" y="1715869"/>
            <a:ext cx="381000" cy="646331"/>
          </a:xfrm>
          <a:prstGeom prst="rect">
            <a:avLst/>
          </a:prstGeom>
          <a:noFill/>
        </p:spPr>
        <p:txBody>
          <a:bodyPr wrap="square" lIns="91440" tIns="45720" rIns="91440" bIns="45720">
            <a:spAutoFit/>
          </a:bodyPr>
          <a:lstStyle/>
          <a:p>
            <a:pPr algn="ctr"/>
            <a:r>
              <a:rPr lang="tr-TR"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tr-TR"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 name="23 Dikdörtgen"/>
          <p:cNvSpPr/>
          <p:nvPr/>
        </p:nvSpPr>
        <p:spPr>
          <a:xfrm>
            <a:off x="228600" y="3907972"/>
            <a:ext cx="381000" cy="646331"/>
          </a:xfrm>
          <a:prstGeom prst="rect">
            <a:avLst/>
          </a:prstGeom>
          <a:noFill/>
        </p:spPr>
        <p:txBody>
          <a:bodyPr wrap="square" lIns="91440" tIns="45720" rIns="91440" bIns="45720">
            <a:spAutoFit/>
          </a:bodyPr>
          <a:lstStyle/>
          <a:p>
            <a:pPr algn="ctr"/>
            <a:r>
              <a:rPr lang="tr-TR"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3</a:t>
            </a:r>
            <a:endParaRPr lang="tr-TR"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25" name="24 Düz Ok Bağlayıcısı"/>
          <p:cNvCxnSpPr/>
          <p:nvPr/>
        </p:nvCxnSpPr>
        <p:spPr>
          <a:xfrm rot="5400000">
            <a:off x="1133462" y="3646280"/>
            <a:ext cx="478058" cy="17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4"/>
          <p:cNvGraphicFramePr/>
          <p:nvPr/>
        </p:nvGraphicFramePr>
        <p:xfrm>
          <a:off x="422968" y="394377"/>
          <a:ext cx="8292436" cy="677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Tablo"/>
          <p:cNvGraphicFramePr>
            <a:graphicFrameLocks noGrp="1"/>
          </p:cNvGraphicFramePr>
          <p:nvPr/>
        </p:nvGraphicFramePr>
        <p:xfrm>
          <a:off x="857250" y="2071688"/>
          <a:ext cx="7572428" cy="1706880"/>
        </p:xfrm>
        <a:graphic>
          <a:graphicData uri="http://schemas.openxmlformats.org/drawingml/2006/table">
            <a:tbl>
              <a:tblPr/>
              <a:tblGrid>
                <a:gridCol w="1784228"/>
                <a:gridCol w="1447050"/>
                <a:gridCol w="1447050"/>
                <a:gridCol w="1447050"/>
                <a:gridCol w="1447050"/>
              </a:tblGrid>
              <a:tr h="190262">
                <a:tc gridSpan="5">
                  <a:txBody>
                    <a:bodyPr/>
                    <a:lstStyle/>
                    <a:p>
                      <a:pPr algn="ctr" fontAlgn="b"/>
                      <a:r>
                        <a:rPr lang="tr-TR" sz="1400" b="1" i="0" u="none" strike="noStrike" dirty="0" smtClean="0">
                          <a:solidFill>
                            <a:srgbClr val="000000"/>
                          </a:solidFill>
                          <a:latin typeface="Calibri"/>
                        </a:rPr>
                        <a:t>Mekanizasyon Gideri  (</a:t>
                      </a:r>
                      <a:r>
                        <a:rPr lang="tr-TR" sz="1400" b="1" i="0" u="none" strike="noStrike" dirty="0">
                          <a:solidFill>
                            <a:srgbClr val="000000"/>
                          </a:solidFill>
                          <a:latin typeface="Calibri"/>
                        </a:rPr>
                        <a:t>TL/Dekar)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190262">
                <a:tc>
                  <a:txBody>
                    <a:bodyPr/>
                    <a:lstStyle/>
                    <a:p>
                      <a:pPr algn="l" fontAlgn="b"/>
                      <a:r>
                        <a:rPr lang="tr-TR" sz="1400" b="0"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gridSpan="4">
                  <a:txBody>
                    <a:bodyPr/>
                    <a:lstStyle/>
                    <a:p>
                      <a:pPr algn="ctr" fontAlgn="b"/>
                      <a:r>
                        <a:rPr lang="tr-TR" sz="1400" b="1" i="0" u="none" strike="noStrike" dirty="0">
                          <a:solidFill>
                            <a:srgbClr val="000000"/>
                          </a:solidFill>
                          <a:latin typeface="Calibri"/>
                        </a:rPr>
                        <a:t>Yol Uzunlukları</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tr-TR"/>
                    </a:p>
                  </a:txBody>
                  <a:tcPr/>
                </a:tc>
                <a:tc hMerge="1">
                  <a:txBody>
                    <a:bodyPr/>
                    <a:lstStyle/>
                    <a:p>
                      <a:endParaRPr lang="tr-TR"/>
                    </a:p>
                  </a:txBody>
                  <a:tcPr/>
                </a:tc>
                <a:tc hMerge="1">
                  <a:txBody>
                    <a:bodyPr/>
                    <a:lstStyle/>
                    <a:p>
                      <a:endParaRPr lang="tr-TR"/>
                    </a:p>
                  </a:txBody>
                  <a:tcPr/>
                </a:tc>
              </a:tr>
              <a:tr h="190262">
                <a:tc>
                  <a:txBody>
                    <a:bodyPr/>
                    <a:lstStyle/>
                    <a:p>
                      <a:pPr algn="l" fontAlgn="b"/>
                      <a:r>
                        <a:rPr lang="tr-TR" sz="1400" b="1" i="0" u="none" strike="noStrike">
                          <a:solidFill>
                            <a:srgbClr val="000000"/>
                          </a:solidFill>
                          <a:latin typeface="Calibri"/>
                        </a:rPr>
                        <a:t>Parsel Alan (Dekar)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fontAlgn="b"/>
                      <a:r>
                        <a:rPr lang="tr-TR" sz="1400" b="1" i="0" u="none" strike="noStrike" dirty="0">
                          <a:solidFill>
                            <a:srgbClr val="000000"/>
                          </a:solidFill>
                          <a:latin typeface="Calibri"/>
                        </a:rPr>
                        <a:t>1 Km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tr-TR" sz="1400" b="1" i="0" u="none" strike="noStrike">
                          <a:solidFill>
                            <a:srgbClr val="000000"/>
                          </a:solidFill>
                          <a:latin typeface="Calibri"/>
                        </a:rPr>
                        <a:t>3 Km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tr-TR" sz="1400" b="1" i="0" u="none" strike="noStrike">
                          <a:solidFill>
                            <a:srgbClr val="000000"/>
                          </a:solidFill>
                          <a:latin typeface="Calibri"/>
                        </a:rPr>
                        <a:t>5 Km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tr-TR" sz="1400" b="1" i="0" u="none" strike="noStrike">
                          <a:solidFill>
                            <a:srgbClr val="000000"/>
                          </a:solidFill>
                          <a:latin typeface="Calibri"/>
                        </a:rPr>
                        <a:t>10 Km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190262">
                <a:tc>
                  <a:txBody>
                    <a:bodyPr/>
                    <a:lstStyle/>
                    <a:p>
                      <a:pPr algn="ctr" fontAlgn="b"/>
                      <a:r>
                        <a:rPr lang="tr-TR" sz="1400" b="1" i="0" u="none" strike="noStrike">
                          <a:solidFill>
                            <a:srgbClr val="000000"/>
                          </a:solidFill>
                          <a:latin typeface="Calibri"/>
                        </a:rPr>
                        <a:t>100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tr-TR" sz="1400" b="0" i="0" u="none" strike="noStrike">
                          <a:solidFill>
                            <a:srgbClr val="000000"/>
                          </a:solidFill>
                          <a:latin typeface="Calibri"/>
                        </a:rPr>
                        <a:t>90.47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dirty="0">
                          <a:solidFill>
                            <a:srgbClr val="000000"/>
                          </a:solidFill>
                          <a:latin typeface="Calibri"/>
                        </a:rPr>
                        <a:t>98.55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a:solidFill>
                            <a:srgbClr val="000000"/>
                          </a:solidFill>
                          <a:latin typeface="Calibri"/>
                        </a:rPr>
                        <a:t>110.28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a:solidFill>
                            <a:srgbClr val="000000"/>
                          </a:solidFill>
                          <a:latin typeface="Calibri"/>
                        </a:rPr>
                        <a:t>155.94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190262">
                <a:tc>
                  <a:txBody>
                    <a:bodyPr/>
                    <a:lstStyle/>
                    <a:p>
                      <a:pPr algn="ctr" fontAlgn="b"/>
                      <a:r>
                        <a:rPr lang="tr-TR" sz="1400" b="1" i="0" u="none" strike="noStrike">
                          <a:solidFill>
                            <a:srgbClr val="000000"/>
                          </a:solidFill>
                          <a:latin typeface="Calibri"/>
                        </a:rPr>
                        <a:t>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tr-TR" sz="1400" b="0" i="0" u="none" strike="noStrike">
                          <a:solidFill>
                            <a:srgbClr val="000000"/>
                          </a:solidFill>
                          <a:latin typeface="Calibri"/>
                        </a:rPr>
                        <a:t>104.75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dirty="0">
                          <a:solidFill>
                            <a:srgbClr val="000000"/>
                          </a:solidFill>
                          <a:latin typeface="Calibri"/>
                        </a:rPr>
                        <a:t>123.06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dirty="0">
                          <a:solidFill>
                            <a:srgbClr val="000000"/>
                          </a:solidFill>
                          <a:latin typeface="Calibri"/>
                        </a:rPr>
                        <a:t>145.91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a:solidFill>
                            <a:srgbClr val="000000"/>
                          </a:solidFill>
                          <a:latin typeface="Calibri"/>
                        </a:rPr>
                        <a:t>198.83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190262">
                <a:tc>
                  <a:txBody>
                    <a:bodyPr/>
                    <a:lstStyle/>
                    <a:p>
                      <a:pPr algn="ctr" fontAlgn="b"/>
                      <a:r>
                        <a:rPr lang="tr-TR" sz="1400" b="1" i="0" u="none" strike="noStrike">
                          <a:solidFill>
                            <a:srgbClr val="000000"/>
                          </a:solidFill>
                          <a:latin typeface="Calibri"/>
                        </a:rPr>
                        <a:t>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tr-TR" sz="1400" b="0" i="0" u="none" strike="noStrike">
                          <a:solidFill>
                            <a:srgbClr val="000000"/>
                          </a:solidFill>
                          <a:latin typeface="Calibri"/>
                        </a:rPr>
                        <a:t>154.29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a:solidFill>
                            <a:srgbClr val="000000"/>
                          </a:solidFill>
                          <a:latin typeface="Calibri"/>
                        </a:rPr>
                        <a:t>192.45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dirty="0">
                          <a:solidFill>
                            <a:srgbClr val="000000"/>
                          </a:solidFill>
                          <a:latin typeface="Calibri"/>
                        </a:rPr>
                        <a:t>230.61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dirty="0">
                          <a:solidFill>
                            <a:srgbClr val="000000"/>
                          </a:solidFill>
                          <a:latin typeface="Calibri"/>
                        </a:rPr>
                        <a:t>331.11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190262">
                <a:tc>
                  <a:txBody>
                    <a:bodyPr/>
                    <a:lstStyle/>
                    <a:p>
                      <a:pPr algn="ctr" fontAlgn="b"/>
                      <a:r>
                        <a:rPr lang="tr-TR" sz="1400" b="1" i="0" u="none" strike="noStrike">
                          <a:solidFill>
                            <a:srgbClr val="000000"/>
                          </a:solidFill>
                          <a:latin typeface="Calibri"/>
                        </a:rPr>
                        <a:t>10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tr-TR" sz="1400" b="0" i="0" u="none" strike="noStrike">
                          <a:solidFill>
                            <a:srgbClr val="000000"/>
                          </a:solidFill>
                          <a:latin typeface="Calibri"/>
                        </a:rPr>
                        <a:t>236.53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a:solidFill>
                            <a:srgbClr val="000000"/>
                          </a:solidFill>
                          <a:latin typeface="Calibri"/>
                        </a:rPr>
                        <a:t>309.97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dirty="0">
                          <a:solidFill>
                            <a:srgbClr val="000000"/>
                          </a:solidFill>
                          <a:latin typeface="Calibri"/>
                        </a:rPr>
                        <a:t>383.41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dirty="0">
                          <a:solidFill>
                            <a:srgbClr val="000000"/>
                          </a:solidFill>
                          <a:latin typeface="Calibri"/>
                        </a:rPr>
                        <a:t>577.21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190262">
                <a:tc>
                  <a:txBody>
                    <a:bodyPr/>
                    <a:lstStyle/>
                    <a:p>
                      <a:pPr algn="ctr" fontAlgn="b"/>
                      <a:r>
                        <a:rPr lang="tr-TR" sz="1400" b="1" i="0" u="none" strike="noStrike" dirty="0">
                          <a:solidFill>
                            <a:srgbClr val="000000"/>
                          </a:solidFill>
                          <a:latin typeface="Calibri"/>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tr-TR" sz="1400" b="0" i="0" u="none" strike="noStrike">
                          <a:solidFill>
                            <a:srgbClr val="000000"/>
                          </a:solidFill>
                          <a:latin typeface="Calibri"/>
                        </a:rPr>
                        <a:t>399.08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a:solidFill>
                            <a:srgbClr val="000000"/>
                          </a:solidFill>
                          <a:latin typeface="Calibri"/>
                        </a:rPr>
                        <a:t>543.08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dirty="0">
                          <a:solidFill>
                            <a:srgbClr val="000000"/>
                          </a:solidFill>
                          <a:latin typeface="Calibri"/>
                        </a:rPr>
                        <a:t>687.08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400" b="0" i="0" u="none" strike="noStrike" dirty="0" smtClean="0">
                          <a:solidFill>
                            <a:srgbClr val="000000"/>
                          </a:solidFill>
                          <a:latin typeface="Calibri"/>
                        </a:rPr>
                        <a:t>1,073.48 </a:t>
                      </a:r>
                      <a:r>
                        <a:rPr lang="tr-TR" sz="1400" b="0" i="0" u="none" strike="noStrike" dirty="0">
                          <a:solidFill>
                            <a:srgbClr val="000000"/>
                          </a:solidFill>
                          <a:latin typeface="Calibri"/>
                        </a:rPr>
                        <a:t>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bl>
          </a:graphicData>
        </a:graphic>
      </p:graphicFrame>
      <p:graphicFrame>
        <p:nvGraphicFramePr>
          <p:cNvPr id="11" name="Diyagram 19"/>
          <p:cNvGraphicFramePr/>
          <p:nvPr/>
        </p:nvGraphicFramePr>
        <p:xfrm>
          <a:off x="428596" y="1071546"/>
          <a:ext cx="8286807" cy="7786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8 Tablo"/>
          <p:cNvGraphicFramePr>
            <a:graphicFrameLocks noGrp="1"/>
          </p:cNvGraphicFramePr>
          <p:nvPr/>
        </p:nvGraphicFramePr>
        <p:xfrm>
          <a:off x="1000125" y="4000500"/>
          <a:ext cx="7358115" cy="1704975"/>
        </p:xfrm>
        <a:graphic>
          <a:graphicData uri="http://schemas.openxmlformats.org/drawingml/2006/table">
            <a:tbl>
              <a:tblPr/>
              <a:tblGrid>
                <a:gridCol w="1733731"/>
                <a:gridCol w="1406096"/>
                <a:gridCol w="1406096"/>
                <a:gridCol w="1406096"/>
                <a:gridCol w="1406096"/>
              </a:tblGrid>
              <a:tr h="0">
                <a:tc gridSpan="5">
                  <a:txBody>
                    <a:bodyPr/>
                    <a:lstStyle/>
                    <a:p>
                      <a:pPr algn="ctr" fontAlgn="b"/>
                      <a:r>
                        <a:rPr lang="tr-TR" sz="1500" b="1" i="0" u="none" strike="noStrike">
                          <a:solidFill>
                            <a:srgbClr val="000000"/>
                          </a:solidFill>
                          <a:latin typeface="Calibri"/>
                        </a:rPr>
                        <a:t>Giderler çıktıktan sonra kalan net kazanç (TL/Dekar)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E0EC"/>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247650">
                <a:tc>
                  <a:txBody>
                    <a:bodyPr/>
                    <a:lstStyle/>
                    <a:p>
                      <a:pPr algn="l" fontAlgn="b"/>
                      <a:r>
                        <a:rPr lang="tr-TR" sz="11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gridSpan="4">
                  <a:txBody>
                    <a:bodyPr/>
                    <a:lstStyle/>
                    <a:p>
                      <a:pPr algn="ctr" fontAlgn="b"/>
                      <a:r>
                        <a:rPr lang="tr-TR" sz="1400" b="1" i="0" u="none" strike="noStrike">
                          <a:solidFill>
                            <a:srgbClr val="000000"/>
                          </a:solidFill>
                          <a:latin typeface="Calibri"/>
                        </a:rPr>
                        <a:t>Yol Uzunlukları</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tr-TR"/>
                    </a:p>
                  </a:txBody>
                  <a:tcPr/>
                </a:tc>
                <a:tc hMerge="1">
                  <a:txBody>
                    <a:bodyPr/>
                    <a:lstStyle/>
                    <a:p>
                      <a:endParaRPr lang="tr-TR"/>
                    </a:p>
                  </a:txBody>
                  <a:tcPr/>
                </a:tc>
                <a:tc hMerge="1">
                  <a:txBody>
                    <a:bodyPr/>
                    <a:lstStyle/>
                    <a:p>
                      <a:endParaRPr lang="tr-TR"/>
                    </a:p>
                  </a:txBody>
                  <a:tcPr/>
                </a:tc>
              </a:tr>
              <a:tr h="228600">
                <a:tc>
                  <a:txBody>
                    <a:bodyPr/>
                    <a:lstStyle/>
                    <a:p>
                      <a:pPr algn="l" fontAlgn="b"/>
                      <a:r>
                        <a:rPr lang="tr-TR" sz="1100" b="1" i="0" u="none" strike="noStrike">
                          <a:solidFill>
                            <a:srgbClr val="000000"/>
                          </a:solidFill>
                          <a:latin typeface="Calibri"/>
                        </a:rPr>
                        <a:t>Parsel Alan (Dekar)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fontAlgn="b"/>
                      <a:r>
                        <a:rPr lang="tr-TR" sz="1300" b="1" i="0" u="none" strike="noStrike">
                          <a:solidFill>
                            <a:srgbClr val="000000"/>
                          </a:solidFill>
                          <a:latin typeface="Calibri"/>
                        </a:rPr>
                        <a:t>1 Km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tr-TR" sz="1300" b="1" i="0" u="none" strike="noStrike">
                          <a:solidFill>
                            <a:srgbClr val="000000"/>
                          </a:solidFill>
                          <a:latin typeface="Calibri"/>
                        </a:rPr>
                        <a:t>3 Km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tr-TR" sz="1300" b="1" i="0" u="none" strike="noStrike">
                          <a:solidFill>
                            <a:srgbClr val="000000"/>
                          </a:solidFill>
                          <a:latin typeface="Calibri"/>
                        </a:rPr>
                        <a:t>5 Km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tr-TR" sz="1300" b="1" i="0" u="none" strike="noStrike">
                          <a:solidFill>
                            <a:srgbClr val="000000"/>
                          </a:solidFill>
                          <a:latin typeface="Calibri"/>
                        </a:rPr>
                        <a:t>10 Km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00025">
                <a:tc>
                  <a:txBody>
                    <a:bodyPr/>
                    <a:lstStyle/>
                    <a:p>
                      <a:pPr algn="ctr" fontAlgn="b"/>
                      <a:r>
                        <a:rPr lang="tr-TR" sz="1100" b="1" i="0" u="none" strike="noStrike">
                          <a:solidFill>
                            <a:srgbClr val="000000"/>
                          </a:solidFill>
                          <a:latin typeface="Calibri"/>
                        </a:rPr>
                        <a:t>100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tr-TR" sz="1100" b="0" i="0" u="none" strike="noStrike">
                          <a:solidFill>
                            <a:srgbClr val="000000"/>
                          </a:solidFill>
                          <a:latin typeface="Calibri"/>
                        </a:rPr>
                        <a:t>111.53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a:solidFill>
                            <a:srgbClr val="000000"/>
                          </a:solidFill>
                          <a:latin typeface="Calibri"/>
                        </a:rPr>
                        <a:t>103.45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a:solidFill>
                            <a:srgbClr val="000000"/>
                          </a:solidFill>
                          <a:latin typeface="Calibri"/>
                        </a:rPr>
                        <a:t>91.72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a:solidFill>
                            <a:srgbClr val="000000"/>
                          </a:solidFill>
                          <a:latin typeface="Calibri"/>
                        </a:rPr>
                        <a:t>46.06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200025">
                <a:tc>
                  <a:txBody>
                    <a:bodyPr/>
                    <a:lstStyle/>
                    <a:p>
                      <a:pPr algn="ctr" fontAlgn="b"/>
                      <a:r>
                        <a:rPr lang="tr-TR" sz="1100" b="1" i="0" u="none" strike="noStrike">
                          <a:solidFill>
                            <a:srgbClr val="000000"/>
                          </a:solidFill>
                          <a:latin typeface="Calibri"/>
                        </a:rPr>
                        <a:t>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tr-TR" sz="1100" b="0" i="0" u="none" strike="noStrike">
                          <a:solidFill>
                            <a:srgbClr val="000000"/>
                          </a:solidFill>
                          <a:latin typeface="Calibri"/>
                        </a:rPr>
                        <a:t>97.25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a:solidFill>
                            <a:srgbClr val="000000"/>
                          </a:solidFill>
                          <a:latin typeface="Calibri"/>
                        </a:rPr>
                        <a:t>78.94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a:solidFill>
                            <a:srgbClr val="000000"/>
                          </a:solidFill>
                          <a:latin typeface="Calibri"/>
                        </a:rPr>
                        <a:t>56.09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a:solidFill>
                            <a:srgbClr val="000000"/>
                          </a:solidFill>
                          <a:latin typeface="Calibri"/>
                        </a:rPr>
                        <a:t>3.17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200025">
                <a:tc>
                  <a:txBody>
                    <a:bodyPr/>
                    <a:lstStyle/>
                    <a:p>
                      <a:pPr algn="ctr" fontAlgn="b"/>
                      <a:r>
                        <a:rPr lang="tr-TR" sz="1100" b="1" i="0" u="none" strike="noStrike">
                          <a:solidFill>
                            <a:srgbClr val="000000"/>
                          </a:solidFill>
                          <a:latin typeface="Calibri"/>
                        </a:rPr>
                        <a:t>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tr-TR" sz="1100" b="0" i="0" u="none" strike="noStrike">
                          <a:solidFill>
                            <a:srgbClr val="000000"/>
                          </a:solidFill>
                          <a:latin typeface="Calibri"/>
                        </a:rPr>
                        <a:t>47.71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a:solidFill>
                            <a:srgbClr val="000000"/>
                          </a:solidFill>
                          <a:latin typeface="Calibri"/>
                        </a:rPr>
                        <a:t>9.55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dirty="0">
                          <a:solidFill>
                            <a:srgbClr val="FF0000"/>
                          </a:solidFill>
                          <a:latin typeface="Calibri"/>
                        </a:rPr>
                        <a:t>-28.61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a:solidFill>
                            <a:srgbClr val="FF0000"/>
                          </a:solidFill>
                          <a:latin typeface="Calibri"/>
                        </a:rPr>
                        <a:t>-129.11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200025">
                <a:tc>
                  <a:txBody>
                    <a:bodyPr/>
                    <a:lstStyle/>
                    <a:p>
                      <a:pPr algn="ctr" fontAlgn="b"/>
                      <a:r>
                        <a:rPr lang="tr-TR" sz="1100" b="1" i="0" u="none" strike="noStrike">
                          <a:solidFill>
                            <a:srgbClr val="000000"/>
                          </a:solidFill>
                          <a:latin typeface="Calibri"/>
                        </a:rPr>
                        <a:t>10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tr-TR" sz="1100" b="0" i="0" u="none" strike="noStrike" dirty="0">
                          <a:solidFill>
                            <a:srgbClr val="FF0000"/>
                          </a:solidFill>
                          <a:latin typeface="Calibri"/>
                        </a:rPr>
                        <a:t>-34.53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a:solidFill>
                            <a:srgbClr val="FF0000"/>
                          </a:solidFill>
                          <a:latin typeface="Calibri"/>
                        </a:rPr>
                        <a:t>-107.97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dirty="0">
                          <a:solidFill>
                            <a:srgbClr val="FF0000"/>
                          </a:solidFill>
                          <a:latin typeface="Calibri"/>
                        </a:rPr>
                        <a:t>-181.41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a:solidFill>
                            <a:srgbClr val="FF0000"/>
                          </a:solidFill>
                          <a:latin typeface="Calibri"/>
                        </a:rPr>
                        <a:t>-375.21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200025">
                <a:tc>
                  <a:txBody>
                    <a:bodyPr/>
                    <a:lstStyle/>
                    <a:p>
                      <a:pPr algn="ctr" fontAlgn="b"/>
                      <a:r>
                        <a:rPr lang="tr-TR" sz="1100" b="1" i="0" u="none" strike="noStrike">
                          <a:solidFill>
                            <a:srgbClr val="000000"/>
                          </a:solidFill>
                          <a:latin typeface="Calibri"/>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b"/>
                      <a:r>
                        <a:rPr lang="tr-TR" sz="1100" b="0" i="0" u="none" strike="noStrike" dirty="0">
                          <a:solidFill>
                            <a:srgbClr val="FF0000"/>
                          </a:solidFill>
                          <a:latin typeface="Calibri"/>
                        </a:rPr>
                        <a:t>-197.08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dirty="0">
                          <a:solidFill>
                            <a:srgbClr val="FF0000"/>
                          </a:solidFill>
                          <a:latin typeface="Calibri"/>
                        </a:rPr>
                        <a:t>-341.08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dirty="0">
                          <a:solidFill>
                            <a:srgbClr val="FF0000"/>
                          </a:solidFill>
                          <a:latin typeface="Calibri"/>
                        </a:rPr>
                        <a:t>-485.08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tr-TR" sz="1100" b="0" i="0" u="none" strike="noStrike" dirty="0">
                          <a:solidFill>
                            <a:srgbClr val="FF0000"/>
                          </a:solidFill>
                          <a:latin typeface="Calibri"/>
                        </a:rPr>
                        <a:t>-871.48 TL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467544" y="1844824"/>
            <a:ext cx="8229600" cy="3629000"/>
          </a:xfrm>
        </p:spPr>
        <p:txBody>
          <a:bodyPr/>
          <a:lstStyle/>
          <a:p>
            <a:pPr marL="0" indent="0">
              <a:buNone/>
            </a:pPr>
            <a:r>
              <a:rPr lang="tr-TR" dirty="0" smtClean="0"/>
              <a:t>Problemlerin çözümü için;</a:t>
            </a:r>
          </a:p>
          <a:p>
            <a:pPr lvl="1"/>
            <a:r>
              <a:rPr lang="tr-TR" dirty="0" smtClean="0"/>
              <a:t>Yasal düzenleme gerekli,</a:t>
            </a:r>
          </a:p>
          <a:p>
            <a:pPr lvl="1"/>
            <a:r>
              <a:rPr lang="tr-TR" dirty="0" smtClean="0"/>
              <a:t>Bilişim sistemleri kullanılarak kayıt altına alma ve bilgi paylaşımı,</a:t>
            </a:r>
            <a:endParaRPr lang="tr-TR" dirty="0" smtClean="0"/>
          </a:p>
          <a:p>
            <a:pPr lvl="2"/>
            <a:r>
              <a:rPr lang="tr-TR" dirty="0" smtClean="0"/>
              <a:t>Arazilerin Kayıt altına alınması,</a:t>
            </a:r>
          </a:p>
          <a:p>
            <a:pPr lvl="2"/>
            <a:r>
              <a:rPr lang="tr-TR" dirty="0" smtClean="0"/>
              <a:t>İşletmelerin kayıt altına alınması,</a:t>
            </a:r>
            <a:endParaRPr lang="tr-TR" dirty="0" smtClean="0"/>
          </a:p>
          <a:p>
            <a:pPr lvl="1"/>
            <a:r>
              <a:rPr lang="tr-TR" dirty="0" smtClean="0"/>
              <a:t>Kurumsal altyapı gerekli,</a:t>
            </a:r>
          </a:p>
          <a:p>
            <a:pPr lvl="2"/>
            <a:r>
              <a:rPr lang="tr-TR" dirty="0" smtClean="0"/>
              <a:t>Arazi Edindirme Kurumunun Kurulması,</a:t>
            </a:r>
          </a:p>
          <a:p>
            <a:pPr lvl="1"/>
            <a:r>
              <a:rPr lang="tr-TR" dirty="0" smtClean="0"/>
              <a:t>Eğitim ve bilgilendirme</a:t>
            </a:r>
            <a:endParaRPr lang="tr-TR" dirty="0" smtClean="0"/>
          </a:p>
          <a:p>
            <a:pPr lvl="1"/>
            <a:endParaRPr lang="tr-TR" dirty="0" smtClean="0"/>
          </a:p>
        </p:txBody>
      </p:sp>
      <p:sp>
        <p:nvSpPr>
          <p:cNvPr id="5" name="Başlık 1"/>
          <p:cNvSpPr txBox="1">
            <a:spLocks/>
          </p:cNvSpPr>
          <p:nvPr/>
        </p:nvSpPr>
        <p:spPr>
          <a:xfrm>
            <a:off x="107504" y="293282"/>
            <a:ext cx="9144000" cy="54006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2800" b="1" dirty="0" smtClean="0">
                <a:solidFill>
                  <a:srgbClr val="FF0000"/>
                </a:solidFill>
                <a:latin typeface="+mj-lt"/>
                <a:ea typeface="+mj-ea"/>
                <a:cs typeface="+mj-cs"/>
              </a:rPr>
              <a:t>TARIM FİNANS İLİŞKİSİ</a:t>
            </a:r>
            <a:endParaRPr kumimoji="0" lang="tr-TR" sz="2800" b="1" i="0" u="none" strike="noStrike" kern="1200" cap="none" spc="0" normalizeH="0" baseline="0" noProof="0" dirty="0">
              <a:ln>
                <a:noFill/>
              </a:ln>
              <a:solidFill>
                <a:srgbClr val="FF0000"/>
              </a:solidFill>
              <a:effectLst/>
              <a:uLnTx/>
              <a:uFillTx/>
              <a:latin typeface="+mj-lt"/>
              <a:ea typeface="+mj-ea"/>
              <a:cs typeface="+mj-cs"/>
            </a:endParaRPr>
          </a:p>
        </p:txBody>
      </p:sp>
      <p:sp>
        <p:nvSpPr>
          <p:cNvPr id="6" name="5 Slayt Numarası Yer Tutucusu"/>
          <p:cNvSpPr>
            <a:spLocks noGrp="1"/>
          </p:cNvSpPr>
          <p:nvPr>
            <p:ph type="sldNum" sz="quarter" idx="12"/>
          </p:nvPr>
        </p:nvSpPr>
        <p:spPr/>
        <p:txBody>
          <a:bodyPr/>
          <a:lstStyle/>
          <a:p>
            <a:fld id="{25C32832-C09C-4501-8FD7-9BF3287D97CF}" type="slidenum">
              <a:rPr lang="tr-TR" smtClean="0"/>
              <a:pPr/>
              <a:t>3</a:t>
            </a:fld>
            <a:r>
              <a:rPr lang="tr-TR" dirty="0" smtClean="0"/>
              <a:t>/19</a:t>
            </a:r>
            <a:endParaRPr lang="tr-TR" dirty="0"/>
          </a:p>
        </p:txBody>
      </p:sp>
    </p:spTree>
    <p:extLst>
      <p:ext uri="{BB962C8B-B14F-4D97-AF65-F5344CB8AC3E}">
        <p14:creationId xmlns:p14="http://schemas.microsoft.com/office/powerpoint/2010/main" val="1900009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Box 1"/>
          <p:cNvSpPr txBox="1">
            <a:spLocks noChangeArrowheads="1"/>
          </p:cNvSpPr>
          <p:nvPr/>
        </p:nvSpPr>
        <p:spPr bwMode="auto">
          <a:xfrm>
            <a:off x="4067175" y="27082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tr-TR"/>
          </a:p>
        </p:txBody>
      </p:sp>
      <p:sp>
        <p:nvSpPr>
          <p:cNvPr id="7" name="Rectangle 6"/>
          <p:cNvSpPr>
            <a:spLocks noChangeArrowheads="1"/>
          </p:cNvSpPr>
          <p:nvPr/>
        </p:nvSpPr>
        <p:spPr bwMode="auto">
          <a:xfrm>
            <a:off x="2143108" y="152400"/>
            <a:ext cx="4270392" cy="633394"/>
          </a:xfrm>
          <a:prstGeom prst="rect">
            <a:avLst/>
          </a:prstGeom>
          <a:noFill/>
          <a:ln w="9525">
            <a:noFill/>
            <a:miter lim="800000"/>
            <a:headEnd/>
            <a:tailEn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tr-TR" sz="3200" dirty="0">
                <a:solidFill>
                  <a:schemeClr val="tx2"/>
                </a:solidFill>
                <a:effectLst>
                  <a:outerShdw blurRad="38100" dist="38100" dir="2700000" algn="tl">
                    <a:srgbClr val="000000">
                      <a:alpha val="43137"/>
                    </a:srgbClr>
                  </a:outerShdw>
                </a:effectLst>
              </a:rPr>
              <a:t>Rasyonel Eşitlik</a:t>
            </a:r>
            <a:endParaRPr lang="en-US" sz="3200" dirty="0">
              <a:solidFill>
                <a:schemeClr val="tx2"/>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a:blip r:embed="rId2">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962596" y="1828799"/>
            <a:ext cx="2795094" cy="789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3" name="Text Box 14"/>
          <p:cNvSpPr txBox="1">
            <a:spLocks noChangeArrowheads="1"/>
          </p:cNvSpPr>
          <p:nvPr/>
        </p:nvSpPr>
        <p:spPr bwMode="auto">
          <a:xfrm>
            <a:off x="931460" y="2837527"/>
            <a:ext cx="303094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tr-TR" sz="1400" dirty="0">
                <a:solidFill>
                  <a:schemeClr val="accent2"/>
                </a:solidFill>
                <a:latin typeface="Verdana" pitchFamily="34" charset="0"/>
                <a:ea typeface="Verdana" pitchFamily="34" charset="0"/>
                <a:cs typeface="Verdana" pitchFamily="34" charset="0"/>
              </a:rPr>
              <a:t>Q: </a:t>
            </a:r>
            <a:r>
              <a:rPr lang="tr-TR" sz="1400" dirty="0">
                <a:latin typeface="Verdana" pitchFamily="34" charset="0"/>
                <a:ea typeface="Verdana" pitchFamily="34" charset="0"/>
                <a:cs typeface="Verdana" pitchFamily="34" charset="0"/>
              </a:rPr>
              <a:t>yüzey akış oranı (m</a:t>
            </a:r>
            <a:r>
              <a:rPr lang="tr-TR" sz="1400" baseline="30000" dirty="0">
                <a:latin typeface="Verdana" pitchFamily="34" charset="0"/>
                <a:ea typeface="Verdana" pitchFamily="34" charset="0"/>
                <a:cs typeface="Verdana" pitchFamily="34" charset="0"/>
              </a:rPr>
              <a:t>3</a:t>
            </a:r>
            <a:r>
              <a:rPr lang="tr-TR" sz="1400" dirty="0">
                <a:latin typeface="Verdana" pitchFamily="34" charset="0"/>
                <a:ea typeface="Verdana" pitchFamily="34" charset="0"/>
                <a:cs typeface="Verdana" pitchFamily="34" charset="0"/>
              </a:rPr>
              <a:t> s</a:t>
            </a:r>
            <a:r>
              <a:rPr lang="tr-TR" sz="1400" baseline="30000" dirty="0">
                <a:latin typeface="Verdana" pitchFamily="34" charset="0"/>
                <a:ea typeface="Verdana" pitchFamily="34" charset="0"/>
                <a:cs typeface="Verdana" pitchFamily="34" charset="0"/>
              </a:rPr>
              <a:t>-1</a:t>
            </a:r>
            <a:r>
              <a:rPr lang="tr-TR" sz="1400" dirty="0">
                <a:latin typeface="Verdana" pitchFamily="34" charset="0"/>
                <a:ea typeface="Verdana" pitchFamily="34" charset="0"/>
                <a:cs typeface="Verdana" pitchFamily="34" charset="0"/>
              </a:rPr>
              <a:t>)</a:t>
            </a:r>
          </a:p>
          <a:p>
            <a:pPr eaLnBrk="1" hangingPunct="1">
              <a:spcBef>
                <a:spcPct val="50000"/>
              </a:spcBef>
            </a:pPr>
            <a:r>
              <a:rPr lang="tr-TR" sz="1400" dirty="0">
                <a:solidFill>
                  <a:schemeClr val="accent2"/>
                </a:solidFill>
                <a:latin typeface="Verdana" pitchFamily="34" charset="0"/>
                <a:ea typeface="Verdana" pitchFamily="34" charset="0"/>
                <a:cs typeface="Verdana" pitchFamily="34" charset="0"/>
              </a:rPr>
              <a:t>I:</a:t>
            </a:r>
            <a:r>
              <a:rPr lang="tr-TR" sz="1400" dirty="0">
                <a:latin typeface="Verdana" pitchFamily="34" charset="0"/>
                <a:ea typeface="Verdana" pitchFamily="34" charset="0"/>
                <a:cs typeface="Verdana" pitchFamily="34" charset="0"/>
              </a:rPr>
              <a:t> intensite (mm saat</a:t>
            </a:r>
            <a:r>
              <a:rPr lang="tr-TR" sz="1400" baseline="30000" dirty="0">
                <a:latin typeface="Verdana" pitchFamily="34" charset="0"/>
                <a:ea typeface="Verdana" pitchFamily="34" charset="0"/>
                <a:cs typeface="Verdana" pitchFamily="34" charset="0"/>
              </a:rPr>
              <a:t>-1</a:t>
            </a:r>
            <a:r>
              <a:rPr lang="tr-TR" sz="1400" dirty="0">
                <a:latin typeface="Verdana" pitchFamily="34" charset="0"/>
                <a:ea typeface="Verdana" pitchFamily="34" charset="0"/>
                <a:cs typeface="Verdana" pitchFamily="34" charset="0"/>
              </a:rPr>
              <a:t>)</a:t>
            </a:r>
          </a:p>
          <a:p>
            <a:pPr eaLnBrk="1" hangingPunct="1">
              <a:spcBef>
                <a:spcPct val="50000"/>
              </a:spcBef>
            </a:pPr>
            <a:r>
              <a:rPr lang="tr-TR" sz="1400" dirty="0">
                <a:solidFill>
                  <a:schemeClr val="accent2"/>
                </a:solidFill>
                <a:latin typeface="Verdana" pitchFamily="34" charset="0"/>
                <a:ea typeface="Verdana" pitchFamily="34" charset="0"/>
                <a:cs typeface="Verdana" pitchFamily="34" charset="0"/>
              </a:rPr>
              <a:t>A:</a:t>
            </a:r>
            <a:r>
              <a:rPr lang="tr-TR" sz="1400" dirty="0">
                <a:latin typeface="Verdana" pitchFamily="34" charset="0"/>
                <a:ea typeface="Verdana" pitchFamily="34" charset="0"/>
                <a:cs typeface="Verdana" pitchFamily="34" charset="0"/>
              </a:rPr>
              <a:t> havza alanı (ha)</a:t>
            </a:r>
          </a:p>
          <a:p>
            <a:pPr eaLnBrk="1" hangingPunct="1">
              <a:spcBef>
                <a:spcPct val="50000"/>
              </a:spcBef>
            </a:pPr>
            <a:r>
              <a:rPr lang="tr-TR" sz="1400" dirty="0">
                <a:solidFill>
                  <a:schemeClr val="accent2"/>
                </a:solidFill>
                <a:latin typeface="Verdana" pitchFamily="34" charset="0"/>
                <a:ea typeface="Verdana" pitchFamily="34" charset="0"/>
                <a:cs typeface="Verdana" pitchFamily="34" charset="0"/>
              </a:rPr>
              <a:t>C:</a:t>
            </a:r>
            <a:r>
              <a:rPr lang="tr-TR" sz="1400" dirty="0">
                <a:latin typeface="Verdana" pitchFamily="34" charset="0"/>
                <a:ea typeface="Verdana" pitchFamily="34" charset="0"/>
                <a:cs typeface="Verdana" pitchFamily="34" charset="0"/>
              </a:rPr>
              <a:t> birimsiz yüzey akış katsayısı</a:t>
            </a:r>
            <a:endParaRPr lang="en-US" sz="1400" dirty="0">
              <a:latin typeface="Verdana" pitchFamily="34" charset="0"/>
              <a:ea typeface="Verdana" pitchFamily="34" charset="0"/>
              <a:cs typeface="Verdana" pitchFamily="34" charset="0"/>
            </a:endParaRPr>
          </a:p>
        </p:txBody>
      </p:sp>
      <p:sp>
        <p:nvSpPr>
          <p:cNvPr id="6154" name="TextBox 5"/>
          <p:cNvSpPr txBox="1">
            <a:spLocks noChangeArrowheads="1"/>
          </p:cNvSpPr>
          <p:nvPr/>
        </p:nvSpPr>
        <p:spPr bwMode="auto">
          <a:xfrm>
            <a:off x="302525" y="943968"/>
            <a:ext cx="8612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tr-TR" sz="1600" dirty="0">
                <a:latin typeface="Verdana" pitchFamily="34" charset="0"/>
                <a:ea typeface="Verdana" pitchFamily="34" charset="0"/>
                <a:cs typeface="Verdana" pitchFamily="34" charset="0"/>
              </a:rPr>
              <a:t>Yağış anında  tarım alanlarına gelen suyun tahmin edilmesinde oluk ve yüzey akışa bağlı erozyonun önlenmesinde bu modelin kullanılması düşünülmektedir.</a:t>
            </a:r>
          </a:p>
        </p:txBody>
      </p:sp>
      <p:pic>
        <p:nvPicPr>
          <p:cNvPr id="11" name="Picture 10" descr="C:\Users\Resat\Desktop\Mhavza.PNG"/>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757690" y="1438361"/>
            <a:ext cx="5105400" cy="485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928471" y="6326470"/>
            <a:ext cx="2763837" cy="307975"/>
          </a:xfrm>
          <a:prstGeom prst="rect">
            <a:avLst/>
          </a:prstGeom>
          <a:noFill/>
        </p:spPr>
        <p:txBody>
          <a:bodyPr wrap="none">
            <a:spAutoFit/>
          </a:bodyPr>
          <a:ls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tr-TR" sz="1400" b="1" dirty="0">
                <a:effectLst>
                  <a:outerShdw blurRad="38100" dist="38100" dir="2700000" algn="tl">
                    <a:srgbClr val="FFFFFF"/>
                  </a:outerShdw>
                </a:effectLst>
                <a:latin typeface="Verdana" pitchFamily="34" charset="0"/>
                <a:ea typeface="Verdana" pitchFamily="34" charset="0"/>
                <a:cs typeface="Verdana" pitchFamily="34" charset="0"/>
              </a:rPr>
              <a:t>Mikrohavza ve Drenaj Ağı</a:t>
            </a:r>
          </a:p>
        </p:txBody>
      </p:sp>
    </p:spTree>
    <p:extLst>
      <p:ext uri="{BB962C8B-B14F-4D97-AF65-F5344CB8AC3E}">
        <p14:creationId xmlns:p14="http://schemas.microsoft.com/office/powerpoint/2010/main" val="2578488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pPr>
              <a:defRPr/>
            </a:pPr>
            <a:fld id="{AC320268-F01B-4E5B-8470-D0EB6D9FF0FF}" type="slidenum">
              <a:rPr lang="tr-TR" smtClean="0"/>
              <a:pPr>
                <a:defRPr/>
              </a:pPr>
              <a:t>31</a:t>
            </a:fld>
            <a:endParaRPr lang="tr-TR"/>
          </a:p>
        </p:txBody>
      </p:sp>
      <p:pic>
        <p:nvPicPr>
          <p:cNvPr id="1026" name="Picture 2" descr="http://natagri.ufs.ac.za/dl/userfiles/Images/00002/1552_eng.jpg"/>
          <p:cNvPicPr>
            <a:picLocks noChangeAspect="1" noChangeArrowheads="1"/>
          </p:cNvPicPr>
          <p:nvPr/>
        </p:nvPicPr>
        <p:blipFill>
          <a:blip r:embed="rId2"/>
          <a:srcRect/>
          <a:stretch>
            <a:fillRect/>
          </a:stretch>
        </p:blipFill>
        <p:spPr bwMode="auto">
          <a:xfrm>
            <a:off x="214282" y="1071546"/>
            <a:ext cx="8695236" cy="5786454"/>
          </a:xfrm>
          <a:prstGeom prst="rect">
            <a:avLst/>
          </a:prstGeom>
          <a:noFill/>
        </p:spPr>
      </p:pic>
      <p:sp>
        <p:nvSpPr>
          <p:cNvPr id="4" name="Rectangle 6"/>
          <p:cNvSpPr>
            <a:spLocks noChangeArrowheads="1"/>
          </p:cNvSpPr>
          <p:nvPr/>
        </p:nvSpPr>
        <p:spPr bwMode="auto">
          <a:xfrm>
            <a:off x="2143108" y="152400"/>
            <a:ext cx="4270392" cy="633394"/>
          </a:xfrm>
          <a:prstGeom prst="rect">
            <a:avLst/>
          </a:prstGeom>
          <a:noFill/>
          <a:ln w="9525">
            <a:noFill/>
            <a:miter lim="800000"/>
            <a:headEnd/>
            <a:tailEn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tr-TR" sz="3200" dirty="0" smtClean="0">
                <a:solidFill>
                  <a:schemeClr val="tx2"/>
                </a:solidFill>
                <a:effectLst>
                  <a:outerShdw blurRad="38100" dist="38100" dir="2700000" algn="tl">
                    <a:srgbClr val="000000">
                      <a:alpha val="43137"/>
                    </a:srgbClr>
                  </a:outerShdw>
                </a:effectLst>
              </a:rPr>
              <a:t>Hassas Tarım</a:t>
            </a:r>
            <a:endParaRPr lang="en-US" sz="3200" dirty="0">
              <a:solidFill>
                <a:schemeClr val="tx2"/>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pPr>
              <a:defRPr/>
            </a:pPr>
            <a:fld id="{AC320268-F01B-4E5B-8470-D0EB6D9FF0FF}" type="slidenum">
              <a:rPr lang="tr-TR" smtClean="0"/>
              <a:pPr>
                <a:defRPr/>
              </a:pPr>
              <a:t>32</a:t>
            </a:fld>
            <a:endParaRPr lang="tr-TR"/>
          </a:p>
        </p:txBody>
      </p:sp>
      <p:pic>
        <p:nvPicPr>
          <p:cNvPr id="50178" name="Picture 2" descr="http://www.innovativegis.com/basis/present/GW98_PrecisionAg/GW98_PrecisionAg_files/image005.jpg"/>
          <p:cNvPicPr>
            <a:picLocks noChangeAspect="1" noChangeArrowheads="1"/>
          </p:cNvPicPr>
          <p:nvPr/>
        </p:nvPicPr>
        <p:blipFill>
          <a:blip r:embed="rId2"/>
          <a:srcRect/>
          <a:stretch>
            <a:fillRect/>
          </a:stretch>
        </p:blipFill>
        <p:spPr bwMode="auto">
          <a:xfrm>
            <a:off x="1000100" y="800381"/>
            <a:ext cx="7000924" cy="6057643"/>
          </a:xfrm>
          <a:prstGeom prst="rect">
            <a:avLst/>
          </a:prstGeom>
          <a:noFill/>
        </p:spPr>
      </p:pic>
      <p:sp>
        <p:nvSpPr>
          <p:cNvPr id="4" name="Rectangle 6"/>
          <p:cNvSpPr>
            <a:spLocks noChangeArrowheads="1"/>
          </p:cNvSpPr>
          <p:nvPr/>
        </p:nvSpPr>
        <p:spPr bwMode="auto">
          <a:xfrm>
            <a:off x="2143108" y="152400"/>
            <a:ext cx="4270392" cy="633394"/>
          </a:xfrm>
          <a:prstGeom prst="rect">
            <a:avLst/>
          </a:prstGeom>
          <a:noFill/>
          <a:ln w="9525">
            <a:noFill/>
            <a:miter lim="800000"/>
            <a:headEnd/>
            <a:tailEn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tr-TR" sz="3200" dirty="0" smtClean="0">
                <a:solidFill>
                  <a:schemeClr val="tx2"/>
                </a:solidFill>
                <a:effectLst>
                  <a:outerShdw blurRad="38100" dist="38100" dir="2700000" algn="tl">
                    <a:srgbClr val="000000">
                      <a:alpha val="43137"/>
                    </a:srgbClr>
                  </a:outerShdw>
                </a:effectLst>
              </a:rPr>
              <a:t>Hassas Tarım</a:t>
            </a:r>
            <a:endParaRPr lang="en-US" sz="3200" dirty="0">
              <a:solidFill>
                <a:schemeClr val="tx2"/>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pPr>
              <a:defRPr/>
            </a:pPr>
            <a:fld id="{AC320268-F01B-4E5B-8470-D0EB6D9FF0FF}" type="slidenum">
              <a:rPr lang="tr-TR" smtClean="0"/>
              <a:pPr>
                <a:defRPr/>
              </a:pPr>
              <a:t>33</a:t>
            </a:fld>
            <a:endParaRPr lang="tr-TR"/>
          </a:p>
        </p:txBody>
      </p:sp>
      <p:pic>
        <p:nvPicPr>
          <p:cNvPr id="51202" name="Picture 2" descr="http://www.innovativegis.com/basis/present/GW98_PrecisionAg/GW98_PrecisionAg_files/image009.jpg"/>
          <p:cNvPicPr>
            <a:picLocks noChangeAspect="1" noChangeArrowheads="1"/>
          </p:cNvPicPr>
          <p:nvPr/>
        </p:nvPicPr>
        <p:blipFill>
          <a:blip r:embed="rId2"/>
          <a:srcRect/>
          <a:stretch>
            <a:fillRect/>
          </a:stretch>
        </p:blipFill>
        <p:spPr bwMode="auto">
          <a:xfrm>
            <a:off x="214282" y="813306"/>
            <a:ext cx="8643998" cy="5777992"/>
          </a:xfrm>
          <a:prstGeom prst="rect">
            <a:avLst/>
          </a:prstGeom>
          <a:noFill/>
        </p:spPr>
      </p:pic>
      <p:sp>
        <p:nvSpPr>
          <p:cNvPr id="4" name="Rectangle 6"/>
          <p:cNvSpPr>
            <a:spLocks noChangeArrowheads="1"/>
          </p:cNvSpPr>
          <p:nvPr/>
        </p:nvSpPr>
        <p:spPr bwMode="auto">
          <a:xfrm>
            <a:off x="2143108" y="152400"/>
            <a:ext cx="4270392" cy="633394"/>
          </a:xfrm>
          <a:prstGeom prst="rect">
            <a:avLst/>
          </a:prstGeom>
          <a:noFill/>
          <a:ln w="9525">
            <a:noFill/>
            <a:miter lim="800000"/>
            <a:headEnd/>
            <a:tailEn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tr-TR" sz="3200" dirty="0" smtClean="0">
                <a:solidFill>
                  <a:schemeClr val="tx2"/>
                </a:solidFill>
                <a:effectLst>
                  <a:outerShdw blurRad="38100" dist="38100" dir="2700000" algn="tl">
                    <a:srgbClr val="000000">
                      <a:alpha val="43137"/>
                    </a:srgbClr>
                  </a:outerShdw>
                </a:effectLst>
              </a:rPr>
              <a:t>Hassas Tarım</a:t>
            </a:r>
            <a:endParaRPr lang="en-US" sz="3200" dirty="0">
              <a:solidFill>
                <a:schemeClr val="tx2"/>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pPr>
              <a:defRPr/>
            </a:pPr>
            <a:fld id="{AC320268-F01B-4E5B-8470-D0EB6D9FF0FF}" type="slidenum">
              <a:rPr lang="tr-TR" smtClean="0"/>
              <a:pPr>
                <a:defRPr/>
              </a:pPr>
              <a:t>34</a:t>
            </a:fld>
            <a:endParaRPr lang="tr-TR"/>
          </a:p>
        </p:txBody>
      </p:sp>
      <p:pic>
        <p:nvPicPr>
          <p:cNvPr id="54274" name="Picture 2" descr="http://upload.wikimedia.org/wikipedia/commons/thumb/e/ef/SUAS_StardustII_Ndvi_sml.jpg/220px-SUAS_StardustII_Ndvi_sml.jpg">
            <a:hlinkClick r:id="rId2"/>
          </p:cNvPr>
          <p:cNvPicPr>
            <a:picLocks noChangeAspect="1" noChangeArrowheads="1"/>
          </p:cNvPicPr>
          <p:nvPr/>
        </p:nvPicPr>
        <p:blipFill>
          <a:blip r:embed="rId3"/>
          <a:srcRect/>
          <a:stretch>
            <a:fillRect/>
          </a:stretch>
        </p:blipFill>
        <p:spPr bwMode="auto">
          <a:xfrm rot="5400000">
            <a:off x="2779923" y="-926945"/>
            <a:ext cx="3500462" cy="892620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pPr>
              <a:defRPr/>
            </a:pPr>
            <a:fld id="{AC320268-F01B-4E5B-8470-D0EB6D9FF0FF}" type="slidenum">
              <a:rPr lang="tr-TR" smtClean="0"/>
              <a:pPr>
                <a:defRPr/>
              </a:pPr>
              <a:t>35</a:t>
            </a:fld>
            <a:endParaRPr lang="tr-TR"/>
          </a:p>
        </p:txBody>
      </p:sp>
      <p:pic>
        <p:nvPicPr>
          <p:cNvPr id="1026" name="Picture 2"/>
          <p:cNvPicPr>
            <a:picLocks noChangeAspect="1" noChangeArrowheads="1"/>
          </p:cNvPicPr>
          <p:nvPr/>
        </p:nvPicPr>
        <p:blipFill>
          <a:blip r:embed="rId2"/>
          <a:srcRect/>
          <a:stretch>
            <a:fillRect/>
          </a:stretch>
        </p:blipFill>
        <p:spPr bwMode="auto">
          <a:xfrm>
            <a:off x="900113" y="847725"/>
            <a:ext cx="7343775" cy="5162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pPr>
              <a:defRPr/>
            </a:pPr>
            <a:fld id="{AC320268-F01B-4E5B-8470-D0EB6D9FF0FF}" type="slidenum">
              <a:rPr lang="tr-TR" smtClean="0"/>
              <a:pPr>
                <a:defRPr/>
              </a:pPr>
              <a:t>36</a:t>
            </a:fld>
            <a:endParaRPr lang="tr-TR"/>
          </a:p>
        </p:txBody>
      </p:sp>
      <p:pic>
        <p:nvPicPr>
          <p:cNvPr id="52226" name="Picture 2" descr="http://arkansasagnews.uark.edu/variablesprayer03.jpg"/>
          <p:cNvPicPr>
            <a:picLocks noChangeAspect="1" noChangeArrowheads="1"/>
          </p:cNvPicPr>
          <p:nvPr/>
        </p:nvPicPr>
        <p:blipFill>
          <a:blip r:embed="rId2"/>
          <a:srcRect/>
          <a:stretch>
            <a:fillRect/>
          </a:stretch>
        </p:blipFill>
        <p:spPr bwMode="auto">
          <a:xfrm>
            <a:off x="285720" y="808931"/>
            <a:ext cx="8429684" cy="560615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pPr>
              <a:defRPr/>
            </a:pPr>
            <a:fld id="{AC320268-F01B-4E5B-8470-D0EB6D9FF0FF}" type="slidenum">
              <a:rPr lang="tr-TR" smtClean="0"/>
              <a:pPr>
                <a:defRPr/>
              </a:pPr>
              <a:t>37</a:t>
            </a:fld>
            <a:endParaRPr lang="tr-TR"/>
          </a:p>
        </p:txBody>
      </p:sp>
      <p:sp>
        <p:nvSpPr>
          <p:cNvPr id="6" name="5 Metin kutusu"/>
          <p:cNvSpPr txBox="1"/>
          <p:nvPr/>
        </p:nvSpPr>
        <p:spPr>
          <a:xfrm>
            <a:off x="571472" y="1525020"/>
            <a:ext cx="8143932" cy="3046988"/>
          </a:xfrm>
          <a:prstGeom prst="rect">
            <a:avLst/>
          </a:prstGeom>
          <a:noFill/>
        </p:spPr>
        <p:txBody>
          <a:bodyPr wrap="square" rtlCol="0">
            <a:spAutoFit/>
          </a:bodyPr>
          <a:lstStyle/>
          <a:p>
            <a:r>
              <a:rPr lang="tr-TR" sz="2400" b="1" dirty="0" smtClean="0">
                <a:solidFill>
                  <a:srgbClr val="0070C0"/>
                </a:solidFill>
              </a:rPr>
              <a:t>Hassas tarım ile;</a:t>
            </a:r>
          </a:p>
          <a:p>
            <a:pPr marL="342900" indent="-342900">
              <a:buAutoNum type="arabicPeriod"/>
            </a:pPr>
            <a:r>
              <a:rPr lang="tr-TR" sz="2400" b="1" dirty="0" smtClean="0">
                <a:solidFill>
                  <a:srgbClr val="0070C0"/>
                </a:solidFill>
              </a:rPr>
              <a:t>Toprağın etkili kullanımı,</a:t>
            </a:r>
          </a:p>
          <a:p>
            <a:pPr marL="342900" indent="-342900">
              <a:buAutoNum type="arabicPeriod"/>
            </a:pPr>
            <a:r>
              <a:rPr lang="tr-TR" sz="2400" b="1" dirty="0" smtClean="0">
                <a:solidFill>
                  <a:srgbClr val="0070C0"/>
                </a:solidFill>
              </a:rPr>
              <a:t>Ürün kalitesinin arttırılması,</a:t>
            </a:r>
          </a:p>
          <a:p>
            <a:pPr marL="342900" indent="-342900">
              <a:buAutoNum type="arabicPeriod"/>
            </a:pPr>
            <a:r>
              <a:rPr lang="tr-TR" sz="2400" b="1" dirty="0" smtClean="0">
                <a:solidFill>
                  <a:srgbClr val="0070C0"/>
                </a:solidFill>
              </a:rPr>
              <a:t>Gerektiği kadar girdi kullanımı,</a:t>
            </a:r>
          </a:p>
          <a:p>
            <a:pPr marL="342900" indent="-342900">
              <a:buAutoNum type="arabicPeriod"/>
            </a:pPr>
            <a:r>
              <a:rPr lang="tr-TR" sz="2400" b="1" dirty="0" smtClean="0">
                <a:solidFill>
                  <a:srgbClr val="0070C0"/>
                </a:solidFill>
              </a:rPr>
              <a:t>Girdilerin azalması ve ekonomik kazınım,</a:t>
            </a:r>
          </a:p>
          <a:p>
            <a:pPr marL="342900" indent="-342900">
              <a:buAutoNum type="arabicPeriod"/>
            </a:pPr>
            <a:r>
              <a:rPr lang="tr-TR" sz="2400" b="1" dirty="0" smtClean="0">
                <a:solidFill>
                  <a:srgbClr val="0070C0"/>
                </a:solidFill>
              </a:rPr>
              <a:t>Girdilerin çevreye olan etkilerini azaltılması ve çevrenin korunması, </a:t>
            </a:r>
          </a:p>
          <a:p>
            <a:pPr marL="342900" indent="-342900">
              <a:buAutoNum type="arabicPeriod"/>
            </a:pPr>
            <a:r>
              <a:rPr lang="tr-TR" sz="2400" b="1" dirty="0" smtClean="0">
                <a:solidFill>
                  <a:srgbClr val="0070C0"/>
                </a:solidFill>
              </a:rPr>
              <a:t>Karar vericilere veri sağlanması</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971600" y="404664"/>
            <a:ext cx="6192688" cy="523220"/>
          </a:xfrm>
          <a:prstGeom prst="rect">
            <a:avLst/>
          </a:prstGeom>
          <a:noFill/>
        </p:spPr>
        <p:txBody>
          <a:bodyPr wrap="square" rtlCol="0">
            <a:spAutoFit/>
          </a:bodyPr>
          <a:lstStyle/>
          <a:p>
            <a:r>
              <a:rPr lang="tr-TR" sz="2800" b="1" dirty="0" smtClean="0"/>
              <a:t>TARBİL PROJESİNİN KATKILARI</a:t>
            </a:r>
            <a:endParaRPr lang="tr-TR" sz="2800" b="1" dirty="0"/>
          </a:p>
        </p:txBody>
      </p:sp>
      <p:sp>
        <p:nvSpPr>
          <p:cNvPr id="3" name="Metin kutusu 2"/>
          <p:cNvSpPr txBox="1"/>
          <p:nvPr/>
        </p:nvSpPr>
        <p:spPr>
          <a:xfrm>
            <a:off x="467544" y="978224"/>
            <a:ext cx="8064896" cy="6555641"/>
          </a:xfrm>
          <a:prstGeom prst="rect">
            <a:avLst/>
          </a:prstGeom>
          <a:noFill/>
        </p:spPr>
        <p:txBody>
          <a:bodyPr wrap="square" rtlCol="0">
            <a:spAutoFit/>
          </a:bodyPr>
          <a:lstStyle/>
          <a:p>
            <a:pPr marL="285750" indent="-285750">
              <a:buFont typeface="Wingdings" pitchFamily="2" charset="2"/>
              <a:buChar char="ü"/>
            </a:pPr>
            <a:r>
              <a:rPr lang="tr-TR" sz="2800" dirty="0" smtClean="0"/>
              <a:t>Tarım alanlarının tespitinde parsel bazında doğruluk</a:t>
            </a:r>
          </a:p>
          <a:p>
            <a:pPr marL="285750" indent="-285750">
              <a:buFont typeface="Wingdings" pitchFamily="2" charset="2"/>
              <a:buChar char="ü"/>
            </a:pPr>
            <a:r>
              <a:rPr lang="tr-TR" sz="2800" dirty="0" smtClean="0"/>
              <a:t>Toprak </a:t>
            </a:r>
            <a:r>
              <a:rPr lang="tr-TR" sz="2800" dirty="0" err="1" smtClean="0"/>
              <a:t>Veritabanının</a:t>
            </a:r>
            <a:r>
              <a:rPr lang="tr-TR" sz="2800" dirty="0" smtClean="0"/>
              <a:t>  iyileştirilmesi</a:t>
            </a:r>
          </a:p>
          <a:p>
            <a:pPr marL="285750" indent="-285750">
              <a:buFont typeface="Wingdings" pitchFamily="2" charset="2"/>
              <a:buChar char="ü"/>
            </a:pPr>
            <a:r>
              <a:rPr lang="tr-TR" sz="2800" dirty="0" smtClean="0"/>
              <a:t>Yeni </a:t>
            </a:r>
            <a:r>
              <a:rPr lang="tr-TR" sz="2800" dirty="0"/>
              <a:t>ÇKS ve </a:t>
            </a:r>
            <a:r>
              <a:rPr lang="tr-TR" sz="2800" dirty="0" err="1"/>
              <a:t>TİKAS’ın</a:t>
            </a:r>
            <a:r>
              <a:rPr lang="tr-TR" sz="2800" dirty="0"/>
              <a:t> </a:t>
            </a:r>
            <a:r>
              <a:rPr lang="tr-TR" sz="2800" dirty="0" smtClean="0"/>
              <a:t>kurulması</a:t>
            </a:r>
          </a:p>
          <a:p>
            <a:pPr marL="285750" indent="-285750">
              <a:buFont typeface="Wingdings" pitchFamily="2" charset="2"/>
              <a:buChar char="ü"/>
            </a:pPr>
            <a:r>
              <a:rPr lang="tr-TR" sz="2800" dirty="0" err="1" smtClean="0"/>
              <a:t>TBS’nin</a:t>
            </a:r>
            <a:r>
              <a:rPr lang="tr-TR" sz="2800" dirty="0" smtClean="0"/>
              <a:t>  oluşturulması ve kullanılması (Bakanlık içi ve  TARBİL)</a:t>
            </a:r>
          </a:p>
          <a:p>
            <a:pPr marL="285750" indent="-285750">
              <a:buFont typeface="Wingdings" pitchFamily="2" charset="2"/>
              <a:buChar char="ü"/>
            </a:pPr>
            <a:r>
              <a:rPr lang="tr-TR" sz="2800" dirty="0" smtClean="0"/>
              <a:t>Tarımsal Desteklerin kontrol ve planlı uygulanması (desteklerde kaçakların önlenmesi)</a:t>
            </a:r>
          </a:p>
          <a:p>
            <a:pPr marL="285750" indent="-285750">
              <a:buFont typeface="Wingdings" pitchFamily="2" charset="2"/>
              <a:buChar char="ü"/>
            </a:pPr>
            <a:r>
              <a:rPr lang="tr-TR" sz="2800" dirty="0" smtClean="0"/>
              <a:t>Ürün tahmini </a:t>
            </a:r>
          </a:p>
          <a:p>
            <a:pPr marL="285750" indent="-285750">
              <a:buFont typeface="Wingdings" pitchFamily="2" charset="2"/>
              <a:buChar char="ü"/>
            </a:pPr>
            <a:r>
              <a:rPr lang="tr-TR" sz="2800" dirty="0" smtClean="0"/>
              <a:t>Gelir gider projeksiyonlarında rasyonellik</a:t>
            </a:r>
          </a:p>
          <a:p>
            <a:pPr marL="285750" indent="-285750">
              <a:buFont typeface="Wingdings" pitchFamily="2" charset="2"/>
              <a:buChar char="ü"/>
            </a:pPr>
            <a:r>
              <a:rPr lang="tr-TR" sz="2800" dirty="0" smtClean="0"/>
              <a:t>Köy bazında hassasiyet</a:t>
            </a:r>
          </a:p>
          <a:p>
            <a:pPr marL="285750" indent="-285750">
              <a:buFont typeface="Wingdings" pitchFamily="2" charset="2"/>
              <a:buChar char="ü"/>
            </a:pPr>
            <a:r>
              <a:rPr lang="tr-TR" sz="2800" dirty="0" smtClean="0"/>
              <a:t>Kırsal Kalkınmaya entegrasyon</a:t>
            </a:r>
          </a:p>
          <a:p>
            <a:pPr marL="285750" indent="-285750">
              <a:buFont typeface="Wingdings" pitchFamily="2" charset="2"/>
              <a:buChar char="ü"/>
            </a:pPr>
            <a:r>
              <a:rPr lang="tr-TR" sz="2800" dirty="0"/>
              <a:t> </a:t>
            </a:r>
            <a:r>
              <a:rPr lang="tr-TR" sz="2800" dirty="0" smtClean="0"/>
              <a:t>Kamu kurumları arasında, Bilgi sistemlerinde entegrasyon</a:t>
            </a:r>
          </a:p>
          <a:p>
            <a:endParaRPr lang="tr-TR" sz="2800" dirty="0"/>
          </a:p>
          <a:p>
            <a:r>
              <a:rPr lang="tr-TR" sz="2800" dirty="0" smtClean="0"/>
              <a:t> </a:t>
            </a:r>
            <a:endParaRPr lang="tr-TR" sz="2800" dirty="0"/>
          </a:p>
        </p:txBody>
      </p:sp>
    </p:spTree>
    <p:extLst>
      <p:ext uri="{BB962C8B-B14F-4D97-AF65-F5344CB8AC3E}">
        <p14:creationId xmlns:p14="http://schemas.microsoft.com/office/powerpoint/2010/main" val="2531335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457200" y="3214686"/>
            <a:ext cx="8229600" cy="3109914"/>
          </a:xfrm>
        </p:spPr>
        <p:txBody>
          <a:bodyPr/>
          <a:lstStyle/>
          <a:p>
            <a:pPr algn="ctr"/>
            <a:r>
              <a:rPr lang="tr-TR" dirty="0" smtClean="0"/>
              <a:t>Arz ederim</a:t>
            </a:r>
            <a:endParaRPr lang="tr-TR" dirty="0"/>
          </a:p>
        </p:txBody>
      </p:sp>
      <p:sp>
        <p:nvSpPr>
          <p:cNvPr id="4" name="3 Slayt Numarası Yer Tutucusu"/>
          <p:cNvSpPr>
            <a:spLocks noGrp="1"/>
          </p:cNvSpPr>
          <p:nvPr>
            <p:ph type="sldNum" sz="quarter" idx="12"/>
          </p:nvPr>
        </p:nvSpPr>
        <p:spPr/>
        <p:txBody>
          <a:bodyPr/>
          <a:lstStyle/>
          <a:p>
            <a:pPr>
              <a:defRPr/>
            </a:pPr>
            <a:fld id="{E5D17807-912C-417D-B24E-2B75D7FCF5FB}" type="slidenum">
              <a:rPr lang="tr-TR" smtClean="0"/>
              <a:pPr>
                <a:defRPr/>
              </a:pPr>
              <a:t>39</a:t>
            </a:fld>
            <a:endParaRPr lang="tr-T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384"/>
            <a:ext cx="8229600" cy="360040"/>
          </a:xfrm>
        </p:spPr>
        <p:txBody>
          <a:bodyPr/>
          <a:lstStyle/>
          <a:p>
            <a:r>
              <a:rPr lang="tr-TR" sz="2000" b="1" dirty="0" smtClean="0">
                <a:solidFill>
                  <a:srgbClr val="002060"/>
                </a:solidFill>
              </a:rPr>
              <a:t>1. Tarım Bilgi Sisteminin Oluşturulması</a:t>
            </a:r>
            <a:endParaRPr lang="tr-TR" sz="2000" b="1" dirty="0" smtClean="0"/>
          </a:p>
        </p:txBody>
      </p:sp>
      <p:grpSp>
        <p:nvGrpSpPr>
          <p:cNvPr id="3" name="Grup 2"/>
          <p:cNvGrpSpPr/>
          <p:nvPr/>
        </p:nvGrpSpPr>
        <p:grpSpPr>
          <a:xfrm>
            <a:off x="117715" y="1076676"/>
            <a:ext cx="8918781" cy="3401496"/>
            <a:chOff x="31477" y="3320008"/>
            <a:chExt cx="8922800" cy="3401496"/>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478" y="3356992"/>
              <a:ext cx="5358799" cy="336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3"/>
            <a:srcRect/>
            <a:stretch>
              <a:fillRect/>
            </a:stretch>
          </p:blipFill>
          <p:spPr bwMode="auto">
            <a:xfrm>
              <a:off x="31477" y="3320008"/>
              <a:ext cx="5466713" cy="3358726"/>
            </a:xfrm>
            <a:prstGeom prst="rect">
              <a:avLst/>
            </a:prstGeom>
            <a:noFill/>
            <a:ln w="9525">
              <a:noFill/>
              <a:miter lim="800000"/>
              <a:headEnd/>
              <a:tailEnd/>
            </a:ln>
            <a:effectLst/>
          </p:spPr>
        </p:pic>
      </p:grpSp>
      <p:sp>
        <p:nvSpPr>
          <p:cNvPr id="12" name="11 Slayt Numarası Yer Tutucusu"/>
          <p:cNvSpPr>
            <a:spLocks noGrp="1"/>
          </p:cNvSpPr>
          <p:nvPr>
            <p:ph type="sldNum" sz="quarter" idx="12"/>
          </p:nvPr>
        </p:nvSpPr>
        <p:spPr/>
        <p:txBody>
          <a:bodyPr/>
          <a:lstStyle/>
          <a:p>
            <a:pPr>
              <a:defRPr/>
            </a:pPr>
            <a:fld id="{E5D17807-912C-417D-B24E-2B75D7FCF5FB}" type="slidenum">
              <a:rPr lang="tr-TR" smtClean="0"/>
              <a:pPr>
                <a:defRPr/>
              </a:pPr>
              <a:t>4</a:t>
            </a:fld>
            <a:endParaRPr lang="tr-TR"/>
          </a:p>
        </p:txBody>
      </p:sp>
      <p:sp>
        <p:nvSpPr>
          <p:cNvPr id="2" name="Metin kutusu 1"/>
          <p:cNvSpPr txBox="1"/>
          <p:nvPr/>
        </p:nvSpPr>
        <p:spPr>
          <a:xfrm>
            <a:off x="214282" y="642918"/>
            <a:ext cx="4358859" cy="369332"/>
          </a:xfrm>
          <a:prstGeom prst="rect">
            <a:avLst/>
          </a:prstGeom>
          <a:noFill/>
        </p:spPr>
        <p:txBody>
          <a:bodyPr wrap="square" rtlCol="0">
            <a:spAutoFit/>
          </a:bodyPr>
          <a:lstStyle/>
          <a:p>
            <a:r>
              <a:rPr lang="tr-TR" b="1" dirty="0" smtClean="0">
                <a:solidFill>
                  <a:srgbClr val="291CD4"/>
                </a:solidFill>
              </a:rPr>
              <a:t>a) Kadastro + Tarım Parselleri</a:t>
            </a:r>
            <a:endParaRPr lang="tr-TR" b="1" dirty="0">
              <a:solidFill>
                <a:srgbClr val="291CD4"/>
              </a:solidFill>
            </a:endParaRPr>
          </a:p>
        </p:txBody>
      </p:sp>
      <p:sp>
        <p:nvSpPr>
          <p:cNvPr id="10" name="Metin kutusu 9"/>
          <p:cNvSpPr txBox="1"/>
          <p:nvPr/>
        </p:nvSpPr>
        <p:spPr>
          <a:xfrm>
            <a:off x="5623952" y="428604"/>
            <a:ext cx="3196520" cy="646331"/>
          </a:xfrm>
          <a:prstGeom prst="rect">
            <a:avLst/>
          </a:prstGeom>
          <a:noFill/>
        </p:spPr>
        <p:txBody>
          <a:bodyPr wrap="square" rtlCol="0">
            <a:spAutoFit/>
          </a:bodyPr>
          <a:lstStyle/>
          <a:p>
            <a:r>
              <a:rPr lang="tr-TR" b="1" dirty="0">
                <a:solidFill>
                  <a:srgbClr val="291CD4"/>
                </a:solidFill>
              </a:rPr>
              <a:t>b) Keşif + Tarım Parselleri </a:t>
            </a:r>
          </a:p>
          <a:p>
            <a:r>
              <a:rPr lang="tr-TR" b="1" dirty="0">
                <a:solidFill>
                  <a:srgbClr val="291CD4"/>
                </a:solidFill>
              </a:rPr>
              <a:t>(Türkiye deki oranı %3)</a:t>
            </a:r>
          </a:p>
        </p:txBody>
      </p:sp>
      <p:cxnSp>
        <p:nvCxnSpPr>
          <p:cNvPr id="15" name="14 Düz Ok Bağlayıcısı"/>
          <p:cNvCxnSpPr/>
          <p:nvPr/>
        </p:nvCxnSpPr>
        <p:spPr>
          <a:xfrm rot="5400000" flipH="1" flipV="1">
            <a:off x="428596" y="3714752"/>
            <a:ext cx="1357322" cy="785818"/>
          </a:xfrm>
          <a:prstGeom prst="straightConnector1">
            <a:avLst/>
          </a:prstGeom>
          <a:ln w="25400">
            <a:solidFill>
              <a:srgbClr val="8A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Düz Ok Bağlayıcısı"/>
          <p:cNvCxnSpPr/>
          <p:nvPr/>
        </p:nvCxnSpPr>
        <p:spPr>
          <a:xfrm rot="16200000" flipV="1">
            <a:off x="1643042" y="3286124"/>
            <a:ext cx="2357454" cy="21431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13 Dikdörtgen"/>
          <p:cNvSpPr/>
          <p:nvPr/>
        </p:nvSpPr>
        <p:spPr>
          <a:xfrm>
            <a:off x="71406" y="4643446"/>
            <a:ext cx="8929718" cy="646331"/>
          </a:xfrm>
          <a:prstGeom prst="rect">
            <a:avLst/>
          </a:prstGeom>
        </p:spPr>
        <p:txBody>
          <a:bodyPr wrap="square">
            <a:spAutoFit/>
          </a:bodyPr>
          <a:lstStyle/>
          <a:p>
            <a:pPr marL="0" lvl="0" indent="0" algn="just">
              <a:buNone/>
            </a:pPr>
            <a:r>
              <a:rPr lang="tr-TR" b="1" dirty="0" smtClean="0">
                <a:solidFill>
                  <a:srgbClr val="C00000"/>
                </a:solidFill>
              </a:rPr>
              <a:t>Kadastro Parselleri </a:t>
            </a:r>
            <a:r>
              <a:rPr lang="tr-TR" dirty="0" smtClean="0"/>
              <a:t>ve </a:t>
            </a:r>
            <a:r>
              <a:rPr lang="tr-TR" b="1" dirty="0" smtClean="0">
                <a:solidFill>
                  <a:srgbClr val="1004F6"/>
                </a:solidFill>
              </a:rPr>
              <a:t>Tarım Parselleri </a:t>
            </a:r>
            <a:r>
              <a:rPr lang="tr-TR" dirty="0" smtClean="0">
                <a:solidFill>
                  <a:srgbClr val="FF0000"/>
                </a:solidFill>
              </a:rPr>
              <a:t>Sayısallaştırıldı</a:t>
            </a:r>
            <a:r>
              <a:rPr lang="tr-TR" dirty="0" smtClean="0"/>
              <a:t>.</a:t>
            </a:r>
          </a:p>
          <a:p>
            <a:pPr marL="0" lvl="0" indent="0" algn="just">
              <a:buNone/>
            </a:pPr>
            <a:r>
              <a:rPr lang="tr-TR" dirty="0" smtClean="0"/>
              <a:t>30 Milyon tarım parseli üzerinde üretim yapılmaktadır.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t="9030"/>
          <a:stretch>
            <a:fillRect/>
          </a:stretch>
        </p:blipFill>
        <p:spPr bwMode="auto">
          <a:xfrm>
            <a:off x="-304800" y="533400"/>
            <a:ext cx="9753600" cy="6429375"/>
          </a:xfrm>
          <a:prstGeom prst="rect">
            <a:avLst/>
          </a:prstGeom>
          <a:noFill/>
          <a:ln w="9525">
            <a:noFill/>
            <a:miter lim="800000"/>
            <a:headEnd/>
            <a:tailEnd/>
          </a:ln>
          <a:effectLst/>
        </p:spPr>
      </p:pic>
      <p:pic>
        <p:nvPicPr>
          <p:cNvPr id="91139" name="Picture 3"/>
          <p:cNvPicPr>
            <a:picLocks noChangeAspect="1" noChangeArrowheads="1"/>
          </p:cNvPicPr>
          <p:nvPr/>
        </p:nvPicPr>
        <p:blipFill>
          <a:blip r:embed="rId3"/>
          <a:srcRect t="9030"/>
          <a:stretch>
            <a:fillRect/>
          </a:stretch>
        </p:blipFill>
        <p:spPr bwMode="auto">
          <a:xfrm>
            <a:off x="-304800" y="533400"/>
            <a:ext cx="9753600" cy="6429375"/>
          </a:xfrm>
          <a:prstGeom prst="rect">
            <a:avLst/>
          </a:prstGeom>
          <a:noFill/>
          <a:ln w="9525">
            <a:noFill/>
            <a:miter lim="800000"/>
            <a:headEnd/>
            <a:tailEnd/>
          </a:ln>
          <a:effectLst/>
        </p:spPr>
      </p:pic>
      <p:pic>
        <p:nvPicPr>
          <p:cNvPr id="91140" name="Picture 4"/>
          <p:cNvPicPr>
            <a:picLocks noChangeAspect="1" noChangeArrowheads="1"/>
          </p:cNvPicPr>
          <p:nvPr/>
        </p:nvPicPr>
        <p:blipFill>
          <a:blip r:embed="rId4"/>
          <a:srcRect t="9030"/>
          <a:stretch>
            <a:fillRect/>
          </a:stretch>
        </p:blipFill>
        <p:spPr bwMode="auto">
          <a:xfrm>
            <a:off x="-304800" y="533400"/>
            <a:ext cx="9753600" cy="6429375"/>
          </a:xfrm>
          <a:prstGeom prst="rect">
            <a:avLst/>
          </a:prstGeom>
          <a:noFill/>
          <a:ln w="9525">
            <a:noFill/>
            <a:miter lim="800000"/>
            <a:headEnd/>
            <a:tailEnd/>
          </a:ln>
          <a:effectLst/>
        </p:spPr>
      </p:pic>
      <p:pic>
        <p:nvPicPr>
          <p:cNvPr id="91141" name="Picture 5"/>
          <p:cNvPicPr>
            <a:picLocks noChangeAspect="1" noChangeArrowheads="1"/>
          </p:cNvPicPr>
          <p:nvPr/>
        </p:nvPicPr>
        <p:blipFill>
          <a:blip r:embed="rId5"/>
          <a:srcRect t="9030"/>
          <a:stretch>
            <a:fillRect/>
          </a:stretch>
        </p:blipFill>
        <p:spPr bwMode="auto">
          <a:xfrm>
            <a:off x="-304800" y="533400"/>
            <a:ext cx="9753600" cy="6429375"/>
          </a:xfrm>
          <a:prstGeom prst="rect">
            <a:avLst/>
          </a:prstGeom>
          <a:noFill/>
          <a:ln w="9525">
            <a:noFill/>
            <a:miter lim="800000"/>
            <a:headEnd/>
            <a:tailEnd/>
          </a:ln>
          <a:effectLst/>
        </p:spPr>
      </p:pic>
      <p:pic>
        <p:nvPicPr>
          <p:cNvPr id="91142" name="Picture 6"/>
          <p:cNvPicPr>
            <a:picLocks noChangeAspect="1" noChangeArrowheads="1"/>
          </p:cNvPicPr>
          <p:nvPr/>
        </p:nvPicPr>
        <p:blipFill>
          <a:blip r:embed="rId6"/>
          <a:srcRect t="9030"/>
          <a:stretch>
            <a:fillRect/>
          </a:stretch>
        </p:blipFill>
        <p:spPr bwMode="auto">
          <a:xfrm>
            <a:off x="-304800" y="533400"/>
            <a:ext cx="9753600" cy="6429375"/>
          </a:xfrm>
          <a:prstGeom prst="rect">
            <a:avLst/>
          </a:prstGeom>
          <a:noFill/>
          <a:ln w="9525">
            <a:noFill/>
            <a:miter lim="800000"/>
            <a:headEnd/>
            <a:tailEnd/>
          </a:ln>
          <a:effectLst/>
        </p:spPr>
      </p:pic>
      <p:sp>
        <p:nvSpPr>
          <p:cNvPr id="91143" name="WordArt 7"/>
          <p:cNvSpPr>
            <a:spLocks noChangeArrowheads="1" noChangeShapeType="1" noTextEdit="1"/>
          </p:cNvSpPr>
          <p:nvPr/>
        </p:nvSpPr>
        <p:spPr bwMode="auto">
          <a:xfrm>
            <a:off x="539750" y="76200"/>
            <a:ext cx="6975475" cy="371475"/>
          </a:xfrm>
          <a:prstGeom prst="rect">
            <a:avLst/>
          </a:prstGeom>
        </p:spPr>
        <p:txBody>
          <a:bodyPr wrap="none" fromWordArt="1">
            <a:prstTxWarp prst="textPlain">
              <a:avLst>
                <a:gd name="adj" fmla="val 50000"/>
              </a:avLst>
            </a:prstTxWarp>
          </a:bodyPr>
          <a:lstStyle/>
          <a:p>
            <a:pPr algn="ctr"/>
            <a:r>
              <a:rPr lang="tr-TR" sz="2400" kern="10">
                <a:ln w="9525">
                  <a:solidFill>
                    <a:srgbClr val="FF9900"/>
                  </a:solidFill>
                  <a:round/>
                  <a:headEnd/>
                  <a:tailEnd/>
                </a:ln>
                <a:solidFill>
                  <a:srgbClr val="993300"/>
                </a:solidFill>
                <a:effectLst>
                  <a:outerShdw dist="35921" dir="2700000" algn="ctr" rotWithShape="0">
                    <a:srgbClr val="C0C0C0"/>
                  </a:outerShdw>
                </a:effectLst>
                <a:latin typeface="Albertus Medium"/>
              </a:rPr>
              <a:t>Yağışa göre taşkın durumunun belirlenmesi.</a:t>
            </a:r>
          </a:p>
        </p:txBody>
      </p:sp>
      <p:sp>
        <p:nvSpPr>
          <p:cNvPr id="8" name="7 İkizkenar Üçgen">
            <a:hlinkClick r:id="rId7" action="ppaction://hlinksldjump"/>
          </p:cNvPr>
          <p:cNvSpPr/>
          <p:nvPr/>
        </p:nvSpPr>
        <p:spPr>
          <a:xfrm>
            <a:off x="-142908" y="6429396"/>
            <a:ext cx="142908" cy="2143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300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3000"/>
                                  </p:stCondLst>
                                  <p:childTnLst>
                                    <p:set>
                                      <p:cBhvr>
                                        <p:cTn id="12" dur="1" fill="hold">
                                          <p:stCondLst>
                                            <p:cond delay="499"/>
                                          </p:stCondLst>
                                        </p:cTn>
                                        <p:tgtEl>
                                          <p:spTgt spid="91141"/>
                                        </p:tgtEl>
                                        <p:attrNameLst>
                                          <p:attrName>style.visibility</p:attrName>
                                        </p:attrNameLst>
                                      </p:cBhvr>
                                      <p:to>
                                        <p:strVal val="visible"/>
                                      </p:to>
                                    </p:set>
                                  </p:childTnLst>
                                </p:cTn>
                              </p:par>
                            </p:childTnLst>
                          </p:cTn>
                        </p:par>
                        <p:par>
                          <p:cTn id="13" fill="hold">
                            <p:stCondLst>
                              <p:cond delay="8500"/>
                            </p:stCondLst>
                            <p:childTnLst>
                              <p:par>
                                <p:cTn id="14" presetID="1" presetClass="entr" presetSubtype="0" fill="hold" nodeType="afterEffect">
                                  <p:stCondLst>
                                    <p:cond delay="3000"/>
                                  </p:stCondLst>
                                  <p:childTnLst>
                                    <p:set>
                                      <p:cBhvr>
                                        <p:cTn id="15" dur="1" fill="hold">
                                          <p:stCondLst>
                                            <p:cond delay="499"/>
                                          </p:stCondLst>
                                        </p:cTn>
                                        <p:tgtEl>
                                          <p:spTgt spid="9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1187624" y="260648"/>
            <a:ext cx="7596336" cy="108012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000" b="1" i="0" u="none" strike="noStrike" kern="1200" cap="none" spc="0" normalizeH="0" baseline="0" noProof="0" dirty="0" smtClean="0">
                <a:ln>
                  <a:noFill/>
                </a:ln>
                <a:solidFill>
                  <a:srgbClr val="00B050"/>
                </a:solidFill>
                <a:effectLst/>
                <a:uLnTx/>
                <a:uFillTx/>
                <a:latin typeface="+mj-lt"/>
                <a:ea typeface="+mj-ea"/>
                <a:cs typeface="+mj-cs"/>
              </a:rPr>
              <a:t>TARBİL Kapsamında Tarım Parsellerinin Sayısallaştırılması Projesi</a:t>
            </a:r>
            <a:endParaRPr kumimoji="0" lang="tr-TR" sz="2000" b="0" i="0" u="none" strike="noStrike" kern="1200" cap="none" spc="0" normalizeH="0" baseline="0" noProof="0" dirty="0">
              <a:ln>
                <a:noFill/>
              </a:ln>
              <a:solidFill>
                <a:srgbClr val="00B050"/>
              </a:solidFill>
              <a:effectLst/>
              <a:uLnTx/>
              <a:uFillTx/>
              <a:latin typeface="+mj-lt"/>
              <a:ea typeface="+mj-ea"/>
              <a:cs typeface="+mj-cs"/>
            </a:endParaRPr>
          </a:p>
        </p:txBody>
      </p:sp>
      <p:pic>
        <p:nvPicPr>
          <p:cNvPr id="4" name="İçerik Yer Tutucusu 3"/>
          <p:cNvPicPr>
            <a:picLocks noChangeAspect="1"/>
          </p:cNvPicPr>
          <p:nvPr/>
        </p:nvPicPr>
        <p:blipFill>
          <a:blip r:embed="rId2" cstate="print">
            <a:extLst>
              <a:ext uri="{28A0092B-C50C-407E-A947-70E740481C1C}">
                <a14:useLocalDpi xmlns:a14="http://schemas.microsoft.com/office/drawing/2010/main" val="0"/>
              </a:ext>
            </a:extLst>
          </a:blip>
          <a:srcRect r="2561"/>
          <a:stretch>
            <a:fillRect/>
          </a:stretch>
        </p:blipFill>
        <p:spPr>
          <a:xfrm>
            <a:off x="611560" y="1268760"/>
            <a:ext cx="7992888" cy="4320480"/>
          </a:xfrm>
          <a:prstGeom prst="rect">
            <a:avLst/>
          </a:prstGeom>
          <a:ln w="28575">
            <a:solidFill>
              <a:schemeClr val="tx1"/>
            </a:solidFill>
          </a:ln>
        </p:spPr>
      </p:pic>
      <p:grpSp>
        <p:nvGrpSpPr>
          <p:cNvPr id="2" name="4 Grup"/>
          <p:cNvGrpSpPr/>
          <p:nvPr/>
        </p:nvGrpSpPr>
        <p:grpSpPr>
          <a:xfrm>
            <a:off x="1820710" y="3212976"/>
            <a:ext cx="1815186" cy="648072"/>
            <a:chOff x="1820710" y="3212976"/>
            <a:chExt cx="1815186" cy="648072"/>
          </a:xfrm>
        </p:grpSpPr>
        <p:sp>
          <p:nvSpPr>
            <p:cNvPr id="6" name="5 Oval"/>
            <p:cNvSpPr/>
            <p:nvPr/>
          </p:nvSpPr>
          <p:spPr>
            <a:xfrm>
              <a:off x="2915816" y="3212976"/>
              <a:ext cx="720080" cy="648072"/>
            </a:xfrm>
            <a:prstGeom prst="ellipse">
              <a:avLst/>
            </a:prstGeom>
            <a:noFill/>
            <a:ln w="19050"/>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Metin kutusu"/>
            <p:cNvSpPr txBox="1"/>
            <p:nvPr/>
          </p:nvSpPr>
          <p:spPr>
            <a:xfrm>
              <a:off x="1820710" y="3501008"/>
              <a:ext cx="1239122" cy="338554"/>
            </a:xfrm>
            <a:prstGeom prst="rect">
              <a:avLst/>
            </a:prstGeom>
            <a:noFill/>
          </p:spPr>
          <p:txBody>
            <a:bodyPr wrap="none" rtlCol="0">
              <a:spAutoFit/>
            </a:bodyPr>
            <a:lstStyle/>
            <a:p>
              <a:r>
                <a:rPr lang="tr-TR" sz="1600" b="1" dirty="0" smtClean="0"/>
                <a:t>SULU TARIM</a:t>
              </a:r>
              <a:endParaRPr lang="tr-TR" sz="1600" b="1" dirty="0"/>
            </a:p>
          </p:txBody>
        </p:sp>
      </p:grpSp>
      <p:grpSp>
        <p:nvGrpSpPr>
          <p:cNvPr id="5" name="7 Grup"/>
          <p:cNvGrpSpPr/>
          <p:nvPr/>
        </p:nvGrpSpPr>
        <p:grpSpPr>
          <a:xfrm>
            <a:off x="5220072" y="3861048"/>
            <a:ext cx="2114307" cy="698594"/>
            <a:chOff x="5220072" y="3861048"/>
            <a:chExt cx="2114307" cy="698594"/>
          </a:xfrm>
        </p:grpSpPr>
        <p:sp>
          <p:nvSpPr>
            <p:cNvPr id="9" name="8 Oval"/>
            <p:cNvSpPr/>
            <p:nvPr/>
          </p:nvSpPr>
          <p:spPr>
            <a:xfrm>
              <a:off x="5220072" y="3861048"/>
              <a:ext cx="720080" cy="648072"/>
            </a:xfrm>
            <a:prstGeom prst="ellipse">
              <a:avLst/>
            </a:prstGeom>
            <a:noFill/>
            <a:ln w="19050"/>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Metin kutusu"/>
            <p:cNvSpPr txBox="1"/>
            <p:nvPr/>
          </p:nvSpPr>
          <p:spPr>
            <a:xfrm>
              <a:off x="5868144" y="4221088"/>
              <a:ext cx="1466235" cy="338554"/>
            </a:xfrm>
            <a:prstGeom prst="rect">
              <a:avLst/>
            </a:prstGeom>
            <a:solidFill>
              <a:schemeClr val="bg1"/>
            </a:solidFill>
          </p:spPr>
          <p:txBody>
            <a:bodyPr wrap="none" rtlCol="0">
              <a:spAutoFit/>
            </a:bodyPr>
            <a:lstStyle/>
            <a:p>
              <a:r>
                <a:rPr lang="tr-TR" sz="1600" b="1" dirty="0" smtClean="0">
                  <a:solidFill>
                    <a:srgbClr val="291CD4"/>
                  </a:solidFill>
                </a:rPr>
                <a:t>KURU TARIM</a:t>
              </a:r>
              <a:endParaRPr lang="tr-TR" sz="1600" b="1" dirty="0">
                <a:solidFill>
                  <a:srgbClr val="291CD4"/>
                </a:solidFill>
              </a:endParaRPr>
            </a:p>
          </p:txBody>
        </p:sp>
      </p:grpSp>
      <p:grpSp>
        <p:nvGrpSpPr>
          <p:cNvPr id="8" name="10 Grup"/>
          <p:cNvGrpSpPr/>
          <p:nvPr/>
        </p:nvGrpSpPr>
        <p:grpSpPr>
          <a:xfrm>
            <a:off x="4788024" y="2285992"/>
            <a:ext cx="1998554" cy="638952"/>
            <a:chOff x="4716016" y="2285992"/>
            <a:chExt cx="1998554" cy="638952"/>
          </a:xfrm>
        </p:grpSpPr>
        <p:sp>
          <p:nvSpPr>
            <p:cNvPr id="12" name="11 Oval"/>
            <p:cNvSpPr/>
            <p:nvPr/>
          </p:nvSpPr>
          <p:spPr>
            <a:xfrm>
              <a:off x="4716016" y="2420888"/>
              <a:ext cx="720080" cy="504056"/>
            </a:xfrm>
            <a:prstGeom prst="ellipse">
              <a:avLst/>
            </a:prstGeom>
            <a:noFill/>
            <a:ln w="12700">
              <a:solidFill>
                <a:srgbClr val="FF0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Metin kutusu"/>
            <p:cNvSpPr txBox="1"/>
            <p:nvPr/>
          </p:nvSpPr>
          <p:spPr>
            <a:xfrm>
              <a:off x="5357248" y="2285992"/>
              <a:ext cx="1357322" cy="307777"/>
            </a:xfrm>
            <a:prstGeom prst="rect">
              <a:avLst/>
            </a:prstGeom>
            <a:solidFill>
              <a:schemeClr val="bg1"/>
            </a:solidFill>
          </p:spPr>
          <p:txBody>
            <a:bodyPr wrap="square" rtlCol="0">
              <a:spAutoFit/>
            </a:bodyPr>
            <a:lstStyle/>
            <a:p>
              <a:r>
                <a:rPr lang="tr-TR" sz="1400" b="1" dirty="0" smtClean="0">
                  <a:solidFill>
                    <a:srgbClr val="FF0000"/>
                  </a:solidFill>
                </a:rPr>
                <a:t>BAĞ/BAHÇE</a:t>
              </a:r>
              <a:endParaRPr lang="tr-TR" sz="1400" b="1" dirty="0">
                <a:solidFill>
                  <a:srgbClr val="FF0000"/>
                </a:solidFill>
              </a:endParaRPr>
            </a:p>
          </p:txBody>
        </p:sp>
      </p:grpSp>
      <p:grpSp>
        <p:nvGrpSpPr>
          <p:cNvPr id="11" name="13 Grup"/>
          <p:cNvGrpSpPr/>
          <p:nvPr/>
        </p:nvGrpSpPr>
        <p:grpSpPr>
          <a:xfrm>
            <a:off x="3419872" y="2658398"/>
            <a:ext cx="1440160" cy="449648"/>
            <a:chOff x="3419872" y="2658398"/>
            <a:chExt cx="1440160" cy="449648"/>
          </a:xfrm>
        </p:grpSpPr>
        <p:sp>
          <p:nvSpPr>
            <p:cNvPr id="15" name="14 Oval"/>
            <p:cNvSpPr/>
            <p:nvPr/>
          </p:nvSpPr>
          <p:spPr>
            <a:xfrm>
              <a:off x="4355976" y="2748006"/>
              <a:ext cx="504056" cy="360040"/>
            </a:xfrm>
            <a:prstGeom prst="ellipse">
              <a:avLst/>
            </a:prstGeom>
            <a:noFill/>
            <a:ln>
              <a:solidFill>
                <a:srgbClr val="92D05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15 Metin kutusu"/>
            <p:cNvSpPr txBox="1"/>
            <p:nvPr/>
          </p:nvSpPr>
          <p:spPr>
            <a:xfrm>
              <a:off x="3419872" y="2658398"/>
              <a:ext cx="1015021" cy="338554"/>
            </a:xfrm>
            <a:prstGeom prst="rect">
              <a:avLst/>
            </a:prstGeom>
            <a:noFill/>
          </p:spPr>
          <p:txBody>
            <a:bodyPr wrap="none" rtlCol="0">
              <a:spAutoFit/>
            </a:bodyPr>
            <a:lstStyle/>
            <a:p>
              <a:pPr algn="ctr"/>
              <a:r>
                <a:rPr lang="tr-TR" sz="1600" b="1" dirty="0" smtClean="0">
                  <a:solidFill>
                    <a:schemeClr val="accent5">
                      <a:lumMod val="75000"/>
                    </a:schemeClr>
                  </a:solidFill>
                </a:rPr>
                <a:t>EV/DİĞER</a:t>
              </a:r>
              <a:endParaRPr lang="tr-TR" sz="1600" b="1" dirty="0">
                <a:solidFill>
                  <a:schemeClr val="accent5">
                    <a:lumMod val="75000"/>
                  </a:schemeClr>
                </a:solidFill>
              </a:endParaRPr>
            </a:p>
          </p:txBody>
        </p:sp>
      </p:grpSp>
      <p:sp>
        <p:nvSpPr>
          <p:cNvPr id="18" name="12 Dikdörtgen"/>
          <p:cNvSpPr/>
          <p:nvPr/>
        </p:nvSpPr>
        <p:spPr>
          <a:xfrm>
            <a:off x="6669012" y="1199737"/>
            <a:ext cx="2189268" cy="2800767"/>
          </a:xfrm>
          <a:prstGeom prst="rect">
            <a:avLst/>
          </a:prstGeom>
          <a:solidFill>
            <a:schemeClr val="accent1">
              <a:alpha val="46000"/>
            </a:schemeClr>
          </a:solidFill>
        </p:spPr>
        <p:txBody>
          <a:bodyPr wrap="square">
            <a:spAutoFit/>
          </a:bodyPr>
          <a:lstStyle/>
          <a:p>
            <a:pPr marL="171450" algn="just"/>
            <a:r>
              <a:rPr lang="tr-TR" sz="1600" b="1" i="1" dirty="0" smtClean="0">
                <a:solidFill>
                  <a:schemeClr val="bg1"/>
                </a:solidFill>
              </a:rPr>
              <a:t>Kuru tarım arazileri</a:t>
            </a:r>
          </a:p>
          <a:p>
            <a:pPr marL="171450" algn="just"/>
            <a:r>
              <a:rPr lang="tr-TR" sz="1600" b="1" i="1" dirty="0" smtClean="0">
                <a:solidFill>
                  <a:schemeClr val="bg1"/>
                </a:solidFill>
              </a:rPr>
              <a:t>Sulu tarım arazileri</a:t>
            </a:r>
          </a:p>
          <a:p>
            <a:pPr marL="171450" algn="just"/>
            <a:r>
              <a:rPr lang="tr-TR" sz="1600" b="1" i="1" dirty="0" smtClean="0">
                <a:solidFill>
                  <a:schemeClr val="bg1"/>
                </a:solidFill>
              </a:rPr>
              <a:t>Bağ/Bahçe</a:t>
            </a:r>
          </a:p>
          <a:p>
            <a:pPr marL="171450" algn="just"/>
            <a:r>
              <a:rPr lang="tr-TR" sz="1600" b="1" i="1" dirty="0" smtClean="0">
                <a:solidFill>
                  <a:schemeClr val="bg1"/>
                </a:solidFill>
              </a:rPr>
              <a:t>Zeytinlik</a:t>
            </a:r>
          </a:p>
          <a:p>
            <a:pPr marL="171450" algn="just"/>
            <a:r>
              <a:rPr lang="tr-TR" sz="1600" b="1" i="1" dirty="0" smtClean="0">
                <a:solidFill>
                  <a:schemeClr val="bg1"/>
                </a:solidFill>
              </a:rPr>
              <a:t>Ahır</a:t>
            </a:r>
          </a:p>
          <a:p>
            <a:pPr marL="171450" algn="just"/>
            <a:r>
              <a:rPr lang="tr-TR" sz="1600" b="1" i="1" dirty="0" smtClean="0">
                <a:solidFill>
                  <a:schemeClr val="bg1"/>
                </a:solidFill>
              </a:rPr>
              <a:t>Sera</a:t>
            </a:r>
          </a:p>
          <a:p>
            <a:pPr marL="171450" algn="just"/>
            <a:r>
              <a:rPr lang="tr-TR" sz="1600" b="1" i="1" dirty="0" smtClean="0">
                <a:solidFill>
                  <a:schemeClr val="bg1"/>
                </a:solidFill>
              </a:rPr>
              <a:t>Havuz</a:t>
            </a:r>
          </a:p>
          <a:p>
            <a:pPr marL="171450" algn="just"/>
            <a:r>
              <a:rPr lang="tr-TR" sz="1600" b="1" i="1" dirty="0" smtClean="0">
                <a:solidFill>
                  <a:schemeClr val="bg1"/>
                </a:solidFill>
              </a:rPr>
              <a:t>Ev</a:t>
            </a:r>
          </a:p>
          <a:p>
            <a:pPr marL="171450" algn="just"/>
            <a:r>
              <a:rPr lang="tr-TR" sz="1600" b="1" i="1" dirty="0" smtClean="0">
                <a:solidFill>
                  <a:schemeClr val="bg1"/>
                </a:solidFill>
              </a:rPr>
              <a:t>Diğer</a:t>
            </a:r>
          </a:p>
          <a:p>
            <a:pPr marL="171450" algn="just"/>
            <a:r>
              <a:rPr lang="tr-TR" sz="1600" b="1" i="1" dirty="0" smtClean="0">
                <a:solidFill>
                  <a:schemeClr val="bg1"/>
                </a:solidFill>
              </a:rPr>
              <a:t>Ham toprak</a:t>
            </a:r>
          </a:p>
          <a:p>
            <a:pPr marL="171450" algn="just"/>
            <a:r>
              <a:rPr lang="tr-TR" sz="1600" b="1" i="1" dirty="0" smtClean="0">
                <a:solidFill>
                  <a:schemeClr val="bg1"/>
                </a:solidFill>
              </a:rPr>
              <a:t>Çayırlık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931" y="116632"/>
            <a:ext cx="8856984" cy="6274538"/>
          </a:xfrm>
        </p:spPr>
      </p:pic>
      <p:sp>
        <p:nvSpPr>
          <p:cNvPr id="5" name="Metin kutusu 4"/>
          <p:cNvSpPr txBox="1"/>
          <p:nvPr/>
        </p:nvSpPr>
        <p:spPr>
          <a:xfrm>
            <a:off x="557975" y="1340768"/>
            <a:ext cx="8208912" cy="400110"/>
          </a:xfrm>
          <a:prstGeom prst="rect">
            <a:avLst/>
          </a:prstGeom>
          <a:noFill/>
        </p:spPr>
        <p:txBody>
          <a:bodyPr wrap="square" rtlCol="0">
            <a:spAutoFit/>
          </a:bodyPr>
          <a:lstStyle/>
          <a:p>
            <a:endParaRPr lang="tr-TR" sz="2000" dirty="0"/>
          </a:p>
        </p:txBody>
      </p:sp>
      <p:sp>
        <p:nvSpPr>
          <p:cNvPr id="16" name="Dikdörtgen 15"/>
          <p:cNvSpPr/>
          <p:nvPr/>
        </p:nvSpPr>
        <p:spPr>
          <a:xfrm>
            <a:off x="1835696" y="478413"/>
            <a:ext cx="5941602" cy="954107"/>
          </a:xfrm>
          <a:prstGeom prst="rect">
            <a:avLst/>
          </a:prstGeom>
        </p:spPr>
        <p:txBody>
          <a:bodyPr wrap="square">
            <a:spAutoFit/>
          </a:bodyPr>
          <a:lstStyle/>
          <a:p>
            <a:pPr algn="just"/>
            <a:r>
              <a:rPr lang="tr-TR" sz="2800" dirty="0" smtClean="0">
                <a:solidFill>
                  <a:srgbClr val="FF0000"/>
                </a:solidFill>
              </a:rPr>
              <a:t>Kadastro parselleri ve Tarım parselleri</a:t>
            </a:r>
          </a:p>
        </p:txBody>
      </p:sp>
      <p:pic>
        <p:nvPicPr>
          <p:cNvPr id="36" name="Picture 2"/>
          <p:cNvPicPr>
            <a:picLocks noChangeAspect="1" noChangeArrowheads="1"/>
          </p:cNvPicPr>
          <p:nvPr/>
        </p:nvPicPr>
        <p:blipFill>
          <a:blip r:embed="rId3" cstate="print"/>
          <a:srcRect l="29605" t="18328" r="25014" b="14735"/>
          <a:stretch>
            <a:fillRect/>
          </a:stretch>
        </p:blipFill>
        <p:spPr bwMode="auto">
          <a:xfrm>
            <a:off x="3707904" y="1949840"/>
            <a:ext cx="4934748" cy="4092231"/>
          </a:xfrm>
          <a:prstGeom prst="rect">
            <a:avLst/>
          </a:prstGeom>
          <a:noFill/>
          <a:ln w="9525">
            <a:noFill/>
            <a:miter lim="800000"/>
            <a:headEnd/>
            <a:tailEnd/>
          </a:ln>
        </p:spPr>
      </p:pic>
      <p:grpSp>
        <p:nvGrpSpPr>
          <p:cNvPr id="37" name="42 Grup"/>
          <p:cNvGrpSpPr/>
          <p:nvPr/>
        </p:nvGrpSpPr>
        <p:grpSpPr>
          <a:xfrm>
            <a:off x="4252075" y="2076712"/>
            <a:ext cx="3525223" cy="3975311"/>
            <a:chOff x="3788229" y="1789611"/>
            <a:chExt cx="4036422" cy="4441372"/>
          </a:xfrm>
        </p:grpSpPr>
        <p:sp>
          <p:nvSpPr>
            <p:cNvPr id="38" name="49 Serbest Form"/>
            <p:cNvSpPr/>
            <p:nvPr/>
          </p:nvSpPr>
          <p:spPr>
            <a:xfrm>
              <a:off x="3788229" y="1789611"/>
              <a:ext cx="4036422" cy="4441372"/>
            </a:xfrm>
            <a:custGeom>
              <a:avLst/>
              <a:gdLst>
                <a:gd name="connsiteX0" fmla="*/ 0 w 4036422"/>
                <a:gd name="connsiteY0" fmla="*/ 2599509 h 4441372"/>
                <a:gd name="connsiteX1" fmla="*/ 705394 w 4036422"/>
                <a:gd name="connsiteY1" fmla="*/ 2103120 h 4441372"/>
                <a:gd name="connsiteX2" fmla="*/ 1227908 w 4036422"/>
                <a:gd name="connsiteY2" fmla="*/ 1672046 h 4441372"/>
                <a:gd name="connsiteX3" fmla="*/ 1632857 w 4036422"/>
                <a:gd name="connsiteY3" fmla="*/ 953589 h 4441372"/>
                <a:gd name="connsiteX4" fmla="*/ 2272937 w 4036422"/>
                <a:gd name="connsiteY4" fmla="*/ 313509 h 4441372"/>
                <a:gd name="connsiteX5" fmla="*/ 2508068 w 4036422"/>
                <a:gd name="connsiteY5" fmla="*/ 0 h 4441372"/>
                <a:gd name="connsiteX6" fmla="*/ 4036422 w 4036422"/>
                <a:gd name="connsiteY6" fmla="*/ 1476103 h 4441372"/>
                <a:gd name="connsiteX7" fmla="*/ 3801291 w 4036422"/>
                <a:gd name="connsiteY7" fmla="*/ 1828800 h 4441372"/>
                <a:gd name="connsiteX8" fmla="*/ 3866605 w 4036422"/>
                <a:gd name="connsiteY8" fmla="*/ 2129246 h 4441372"/>
                <a:gd name="connsiteX9" fmla="*/ 2690948 w 4036422"/>
                <a:gd name="connsiteY9" fmla="*/ 3304903 h 4441372"/>
                <a:gd name="connsiteX10" fmla="*/ 2194560 w 4036422"/>
                <a:gd name="connsiteY10" fmla="*/ 3592286 h 4441372"/>
                <a:gd name="connsiteX11" fmla="*/ 1972491 w 4036422"/>
                <a:gd name="connsiteY11" fmla="*/ 3709852 h 4441372"/>
                <a:gd name="connsiteX12" fmla="*/ 1763485 w 4036422"/>
                <a:gd name="connsiteY12" fmla="*/ 4010298 h 4441372"/>
                <a:gd name="connsiteX13" fmla="*/ 1175657 w 4036422"/>
                <a:gd name="connsiteY13" fmla="*/ 4245429 h 4441372"/>
                <a:gd name="connsiteX14" fmla="*/ 809897 w 4036422"/>
                <a:gd name="connsiteY14" fmla="*/ 4441372 h 4441372"/>
                <a:gd name="connsiteX15" fmla="*/ 640080 w 4036422"/>
                <a:gd name="connsiteY15" fmla="*/ 3735978 h 4441372"/>
                <a:gd name="connsiteX16" fmla="*/ 365760 w 4036422"/>
                <a:gd name="connsiteY16" fmla="*/ 3161212 h 4441372"/>
                <a:gd name="connsiteX17" fmla="*/ 0 w 4036422"/>
                <a:gd name="connsiteY17" fmla="*/ 2599509 h 444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36422" h="4441372">
                  <a:moveTo>
                    <a:pt x="0" y="2599509"/>
                  </a:moveTo>
                  <a:lnTo>
                    <a:pt x="705394" y="2103120"/>
                  </a:lnTo>
                  <a:lnTo>
                    <a:pt x="1227908" y="1672046"/>
                  </a:lnTo>
                  <a:lnTo>
                    <a:pt x="1632857" y="953589"/>
                  </a:lnTo>
                  <a:lnTo>
                    <a:pt x="2272937" y="313509"/>
                  </a:lnTo>
                  <a:lnTo>
                    <a:pt x="2508068" y="0"/>
                  </a:lnTo>
                  <a:lnTo>
                    <a:pt x="4036422" y="1476103"/>
                  </a:lnTo>
                  <a:lnTo>
                    <a:pt x="3801291" y="1828800"/>
                  </a:lnTo>
                  <a:cubicBezTo>
                    <a:pt x="3867493" y="2146572"/>
                    <a:pt x="3866605" y="2249056"/>
                    <a:pt x="3866605" y="2129246"/>
                  </a:cubicBezTo>
                  <a:lnTo>
                    <a:pt x="2690948" y="3304903"/>
                  </a:lnTo>
                  <a:lnTo>
                    <a:pt x="2194560" y="3592286"/>
                  </a:lnTo>
                  <a:lnTo>
                    <a:pt x="1972491" y="3709852"/>
                  </a:lnTo>
                  <a:lnTo>
                    <a:pt x="1763485" y="4010298"/>
                  </a:lnTo>
                  <a:lnTo>
                    <a:pt x="1175657" y="4245429"/>
                  </a:lnTo>
                  <a:lnTo>
                    <a:pt x="809897" y="4441372"/>
                  </a:lnTo>
                  <a:lnTo>
                    <a:pt x="640080" y="3735978"/>
                  </a:lnTo>
                  <a:lnTo>
                    <a:pt x="365760" y="3161212"/>
                  </a:lnTo>
                  <a:lnTo>
                    <a:pt x="0" y="2599509"/>
                  </a:lnTo>
                  <a:close/>
                </a:path>
              </a:pathLst>
            </a:custGeom>
            <a:noFill/>
            <a:ln w="38100">
              <a:solidFill>
                <a:schemeClr val="accent2"/>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39" name="11 Düz Bağlayıcı"/>
            <p:cNvCxnSpPr>
              <a:stCxn id="38" idx="3"/>
            </p:cNvCxnSpPr>
            <p:nvPr/>
          </p:nvCxnSpPr>
          <p:spPr>
            <a:xfrm>
              <a:off x="5421086" y="2743200"/>
              <a:ext cx="1817914" cy="1600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15 Düz Bağlayıcı"/>
            <p:cNvCxnSpPr/>
            <p:nvPr/>
          </p:nvCxnSpPr>
          <p:spPr>
            <a:xfrm rot="5400000">
              <a:off x="6591300" y="2933700"/>
              <a:ext cx="914400" cy="838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20 Düz Bağlayıcı"/>
            <p:cNvCxnSpPr/>
            <p:nvPr/>
          </p:nvCxnSpPr>
          <p:spPr>
            <a:xfrm flipV="1">
              <a:off x="5181600" y="3505200"/>
              <a:ext cx="1066800" cy="9906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31 Serbest Form"/>
            <p:cNvSpPr/>
            <p:nvPr/>
          </p:nvSpPr>
          <p:spPr>
            <a:xfrm>
              <a:off x="3866606" y="4402183"/>
              <a:ext cx="1894114" cy="1084217"/>
            </a:xfrm>
            <a:custGeom>
              <a:avLst/>
              <a:gdLst>
                <a:gd name="connsiteX0" fmla="*/ 1894114 w 1894114"/>
                <a:gd name="connsiteY0" fmla="*/ 1084217 h 1084217"/>
                <a:gd name="connsiteX1" fmla="*/ 1828800 w 1894114"/>
                <a:gd name="connsiteY1" fmla="*/ 836023 h 1084217"/>
                <a:gd name="connsiteX2" fmla="*/ 1724297 w 1894114"/>
                <a:gd name="connsiteY2" fmla="*/ 679268 h 1084217"/>
                <a:gd name="connsiteX3" fmla="*/ 1606731 w 1894114"/>
                <a:gd name="connsiteY3" fmla="*/ 548640 h 1084217"/>
                <a:gd name="connsiteX4" fmla="*/ 1502228 w 1894114"/>
                <a:gd name="connsiteY4" fmla="*/ 444137 h 1084217"/>
                <a:gd name="connsiteX5" fmla="*/ 1371600 w 1894114"/>
                <a:gd name="connsiteY5" fmla="*/ 457200 h 1084217"/>
                <a:gd name="connsiteX6" fmla="*/ 1293223 w 1894114"/>
                <a:gd name="connsiteY6" fmla="*/ 574766 h 1084217"/>
                <a:gd name="connsiteX7" fmla="*/ 1058091 w 1894114"/>
                <a:gd name="connsiteY7" fmla="*/ 640080 h 1084217"/>
                <a:gd name="connsiteX8" fmla="*/ 1005840 w 1894114"/>
                <a:gd name="connsiteY8" fmla="*/ 744583 h 1084217"/>
                <a:gd name="connsiteX9" fmla="*/ 1123405 w 1894114"/>
                <a:gd name="connsiteY9" fmla="*/ 809897 h 1084217"/>
                <a:gd name="connsiteX10" fmla="*/ 1110343 w 1894114"/>
                <a:gd name="connsiteY10" fmla="*/ 875211 h 1084217"/>
                <a:gd name="connsiteX11" fmla="*/ 979714 w 1894114"/>
                <a:gd name="connsiteY11" fmla="*/ 914400 h 1084217"/>
                <a:gd name="connsiteX12" fmla="*/ 888274 w 1894114"/>
                <a:gd name="connsiteY12" fmla="*/ 822960 h 1084217"/>
                <a:gd name="connsiteX13" fmla="*/ 862148 w 1894114"/>
                <a:gd name="connsiteY13" fmla="*/ 653143 h 1084217"/>
                <a:gd name="connsiteX14" fmla="*/ 822960 w 1894114"/>
                <a:gd name="connsiteY14" fmla="*/ 561703 h 1084217"/>
                <a:gd name="connsiteX15" fmla="*/ 836023 w 1894114"/>
                <a:gd name="connsiteY15" fmla="*/ 470263 h 1084217"/>
                <a:gd name="connsiteX16" fmla="*/ 705394 w 1894114"/>
                <a:gd name="connsiteY16" fmla="*/ 457200 h 1084217"/>
                <a:gd name="connsiteX17" fmla="*/ 666205 w 1894114"/>
                <a:gd name="connsiteY17" fmla="*/ 326571 h 1084217"/>
                <a:gd name="connsiteX18" fmla="*/ 600891 w 1894114"/>
                <a:gd name="connsiteY18" fmla="*/ 78377 h 1084217"/>
                <a:gd name="connsiteX19" fmla="*/ 457200 w 1894114"/>
                <a:gd name="connsiteY19" fmla="*/ 0 h 1084217"/>
                <a:gd name="connsiteX20" fmla="*/ 274320 w 1894114"/>
                <a:gd name="connsiteY20" fmla="*/ 52251 h 1084217"/>
                <a:gd name="connsiteX21" fmla="*/ 300445 w 1894114"/>
                <a:gd name="connsiteY21" fmla="*/ 182880 h 1084217"/>
                <a:gd name="connsiteX22" fmla="*/ 365760 w 1894114"/>
                <a:gd name="connsiteY22" fmla="*/ 326571 h 1084217"/>
                <a:gd name="connsiteX23" fmla="*/ 313508 w 1894114"/>
                <a:gd name="connsiteY23" fmla="*/ 339634 h 1084217"/>
                <a:gd name="connsiteX24" fmla="*/ 104503 w 1894114"/>
                <a:gd name="connsiteY24" fmla="*/ 65314 h 1084217"/>
                <a:gd name="connsiteX25" fmla="*/ 0 w 1894114"/>
                <a:gd name="connsiteY25" fmla="*/ 104503 h 10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114" h="1084217">
                  <a:moveTo>
                    <a:pt x="1894114" y="1084217"/>
                  </a:moveTo>
                  <a:lnTo>
                    <a:pt x="1828800" y="836023"/>
                  </a:lnTo>
                  <a:cubicBezTo>
                    <a:pt x="1721736" y="688809"/>
                    <a:pt x="1724297" y="751556"/>
                    <a:pt x="1724297" y="679268"/>
                  </a:cubicBezTo>
                  <a:lnTo>
                    <a:pt x="1606731" y="548640"/>
                  </a:lnTo>
                  <a:cubicBezTo>
                    <a:pt x="1512424" y="440860"/>
                    <a:pt x="1561578" y="444137"/>
                    <a:pt x="1502228" y="444137"/>
                  </a:cubicBezTo>
                  <a:lnTo>
                    <a:pt x="1371600" y="457200"/>
                  </a:lnTo>
                  <a:cubicBezTo>
                    <a:pt x="1303021" y="566925"/>
                    <a:pt x="1335331" y="532655"/>
                    <a:pt x="1293223" y="574766"/>
                  </a:cubicBezTo>
                  <a:lnTo>
                    <a:pt x="1058091" y="640080"/>
                  </a:lnTo>
                  <a:lnTo>
                    <a:pt x="1005840" y="744583"/>
                  </a:lnTo>
                  <a:cubicBezTo>
                    <a:pt x="1140363" y="811844"/>
                    <a:pt x="1185150" y="809897"/>
                    <a:pt x="1123405" y="809897"/>
                  </a:cubicBezTo>
                  <a:lnTo>
                    <a:pt x="1110343" y="875211"/>
                  </a:lnTo>
                  <a:lnTo>
                    <a:pt x="979714" y="914400"/>
                  </a:lnTo>
                  <a:lnTo>
                    <a:pt x="888274" y="822960"/>
                  </a:lnTo>
                  <a:lnTo>
                    <a:pt x="862148" y="653143"/>
                  </a:lnTo>
                  <a:lnTo>
                    <a:pt x="822960" y="561703"/>
                  </a:lnTo>
                  <a:lnTo>
                    <a:pt x="836023" y="470263"/>
                  </a:lnTo>
                  <a:lnTo>
                    <a:pt x="705394" y="457200"/>
                  </a:lnTo>
                  <a:lnTo>
                    <a:pt x="666205" y="326571"/>
                  </a:lnTo>
                  <a:lnTo>
                    <a:pt x="600891" y="78377"/>
                  </a:lnTo>
                  <a:cubicBezTo>
                    <a:pt x="453236" y="11261"/>
                    <a:pt x="457200" y="65676"/>
                    <a:pt x="457200" y="0"/>
                  </a:cubicBezTo>
                  <a:lnTo>
                    <a:pt x="274320" y="52251"/>
                  </a:lnTo>
                  <a:cubicBezTo>
                    <a:pt x="302557" y="165203"/>
                    <a:pt x="300445" y="120848"/>
                    <a:pt x="300445" y="182880"/>
                  </a:cubicBezTo>
                  <a:lnTo>
                    <a:pt x="365760" y="326571"/>
                  </a:lnTo>
                  <a:lnTo>
                    <a:pt x="313508" y="339634"/>
                  </a:lnTo>
                  <a:lnTo>
                    <a:pt x="104503" y="65314"/>
                  </a:lnTo>
                  <a:lnTo>
                    <a:pt x="0" y="104503"/>
                  </a:ln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cxnSp>
          <p:nvCxnSpPr>
            <p:cNvPr id="43" name="34 Düz Bağlayıcı"/>
            <p:cNvCxnSpPr>
              <a:endCxn id="42" idx="5"/>
            </p:cNvCxnSpPr>
            <p:nvPr/>
          </p:nvCxnSpPr>
          <p:spPr>
            <a:xfrm rot="10800000" flipV="1">
              <a:off x="5238206" y="3733799"/>
              <a:ext cx="1314994" cy="112558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37 Serbest Form"/>
            <p:cNvSpPr/>
            <p:nvPr/>
          </p:nvSpPr>
          <p:spPr>
            <a:xfrm>
              <a:off x="4702629" y="4480560"/>
              <a:ext cx="470262" cy="470263"/>
            </a:xfrm>
            <a:custGeom>
              <a:avLst/>
              <a:gdLst>
                <a:gd name="connsiteX0" fmla="*/ 470262 w 470262"/>
                <a:gd name="connsiteY0" fmla="*/ 0 h 470263"/>
                <a:gd name="connsiteX1" fmla="*/ 222068 w 470262"/>
                <a:gd name="connsiteY1" fmla="*/ 26126 h 470263"/>
                <a:gd name="connsiteX2" fmla="*/ 156754 w 470262"/>
                <a:gd name="connsiteY2" fmla="*/ 91440 h 470263"/>
                <a:gd name="connsiteX3" fmla="*/ 287382 w 470262"/>
                <a:gd name="connsiteY3" fmla="*/ 117566 h 470263"/>
                <a:gd name="connsiteX4" fmla="*/ 78377 w 470262"/>
                <a:gd name="connsiteY4" fmla="*/ 313509 h 470263"/>
                <a:gd name="connsiteX5" fmla="*/ 0 w 470262"/>
                <a:gd name="connsiteY5" fmla="*/ 404949 h 470263"/>
                <a:gd name="connsiteX6" fmla="*/ 195942 w 470262"/>
                <a:gd name="connsiteY6" fmla="*/ 418011 h 470263"/>
                <a:gd name="connsiteX7" fmla="*/ 457200 w 470262"/>
                <a:gd name="connsiteY7" fmla="*/ 470263 h 47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2" h="470263">
                  <a:moveTo>
                    <a:pt x="470262" y="0"/>
                  </a:moveTo>
                  <a:cubicBezTo>
                    <a:pt x="230803" y="26607"/>
                    <a:pt x="313990" y="26126"/>
                    <a:pt x="222068" y="26126"/>
                  </a:cubicBezTo>
                  <a:lnTo>
                    <a:pt x="156754" y="91440"/>
                  </a:lnTo>
                  <a:lnTo>
                    <a:pt x="287382" y="117566"/>
                  </a:lnTo>
                  <a:lnTo>
                    <a:pt x="78377" y="313509"/>
                  </a:lnTo>
                  <a:lnTo>
                    <a:pt x="0" y="404949"/>
                  </a:lnTo>
                  <a:lnTo>
                    <a:pt x="195942" y="418011"/>
                  </a:lnTo>
                  <a:lnTo>
                    <a:pt x="457200" y="470263"/>
                  </a:ln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cxnSp>
          <p:nvCxnSpPr>
            <p:cNvPr id="45" name="39 Düz Bağlayıcı"/>
            <p:cNvCxnSpPr/>
            <p:nvPr/>
          </p:nvCxnSpPr>
          <p:spPr>
            <a:xfrm rot="10800000">
              <a:off x="7239000" y="3200400"/>
              <a:ext cx="381000" cy="3048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41 Serbest Form"/>
            <p:cNvSpPr/>
            <p:nvPr/>
          </p:nvSpPr>
          <p:spPr>
            <a:xfrm>
              <a:off x="5408023" y="4676503"/>
              <a:ext cx="1020658" cy="496388"/>
            </a:xfrm>
            <a:custGeom>
              <a:avLst/>
              <a:gdLst>
                <a:gd name="connsiteX0" fmla="*/ 0 w 1020658"/>
                <a:gd name="connsiteY0" fmla="*/ 65314 h 496388"/>
                <a:gd name="connsiteX1" fmla="*/ 209006 w 1020658"/>
                <a:gd name="connsiteY1" fmla="*/ 0 h 496388"/>
                <a:gd name="connsiteX2" fmla="*/ 431074 w 1020658"/>
                <a:gd name="connsiteY2" fmla="*/ 65314 h 496388"/>
                <a:gd name="connsiteX3" fmla="*/ 587828 w 1020658"/>
                <a:gd name="connsiteY3" fmla="*/ 130628 h 496388"/>
                <a:gd name="connsiteX4" fmla="*/ 796834 w 1020658"/>
                <a:gd name="connsiteY4" fmla="*/ 117566 h 496388"/>
                <a:gd name="connsiteX5" fmla="*/ 979714 w 1020658"/>
                <a:gd name="connsiteY5" fmla="*/ 117566 h 496388"/>
                <a:gd name="connsiteX6" fmla="*/ 979714 w 1020658"/>
                <a:gd name="connsiteY6" fmla="*/ 248194 h 496388"/>
                <a:gd name="connsiteX7" fmla="*/ 888274 w 1020658"/>
                <a:gd name="connsiteY7" fmla="*/ 365760 h 496388"/>
                <a:gd name="connsiteX8" fmla="*/ 875211 w 1020658"/>
                <a:gd name="connsiteY8" fmla="*/ 470263 h 496388"/>
                <a:gd name="connsiteX9" fmla="*/ 940526 w 1020658"/>
                <a:gd name="connsiteY9" fmla="*/ 496388 h 49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0658" h="496388">
                  <a:moveTo>
                    <a:pt x="0" y="65314"/>
                  </a:moveTo>
                  <a:lnTo>
                    <a:pt x="209006" y="0"/>
                  </a:lnTo>
                  <a:cubicBezTo>
                    <a:pt x="422167" y="66613"/>
                    <a:pt x="345020" y="65314"/>
                    <a:pt x="431074" y="65314"/>
                  </a:cubicBezTo>
                  <a:cubicBezTo>
                    <a:pt x="578730" y="132430"/>
                    <a:pt x="522153" y="130628"/>
                    <a:pt x="587828" y="130628"/>
                  </a:cubicBezTo>
                  <a:lnTo>
                    <a:pt x="796834" y="117566"/>
                  </a:lnTo>
                  <a:lnTo>
                    <a:pt x="979714" y="117566"/>
                  </a:lnTo>
                  <a:cubicBezTo>
                    <a:pt x="993457" y="241251"/>
                    <a:pt x="1020658" y="207250"/>
                    <a:pt x="979714" y="248194"/>
                  </a:cubicBezTo>
                  <a:cubicBezTo>
                    <a:pt x="897642" y="357623"/>
                    <a:pt x="932126" y="321908"/>
                    <a:pt x="888274" y="365760"/>
                  </a:cubicBezTo>
                  <a:lnTo>
                    <a:pt x="875211" y="470263"/>
                  </a:lnTo>
                  <a:lnTo>
                    <a:pt x="940526" y="496388"/>
                  </a:ln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spTree>
    <p:extLst>
      <p:ext uri="{BB962C8B-B14F-4D97-AF65-F5344CB8AC3E}">
        <p14:creationId xmlns:p14="http://schemas.microsoft.com/office/powerpoint/2010/main" val="2702662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pPr>
              <a:defRPr/>
            </a:pPr>
            <a:fld id="{AC320268-F01B-4E5B-8470-D0EB6D9FF0FF}" type="slidenum">
              <a:rPr lang="tr-TR" smtClean="0"/>
              <a:pPr>
                <a:defRPr/>
              </a:pPr>
              <a:t>7</a:t>
            </a:fld>
            <a:endParaRPr lang="tr-TR"/>
          </a:p>
        </p:txBody>
      </p:sp>
      <p:pic>
        <p:nvPicPr>
          <p:cNvPr id="1026" name="Picture 2"/>
          <p:cNvPicPr>
            <a:picLocks noChangeAspect="1" noChangeArrowheads="1"/>
          </p:cNvPicPr>
          <p:nvPr/>
        </p:nvPicPr>
        <p:blipFill>
          <a:blip r:embed="rId2" cstate="print"/>
          <a:srcRect/>
          <a:stretch>
            <a:fillRect/>
          </a:stretch>
        </p:blipFill>
        <p:spPr bwMode="auto">
          <a:xfrm>
            <a:off x="-32" y="761978"/>
            <a:ext cx="9144032" cy="60960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E5D17807-912C-417D-B24E-2B75D7FCF5FB}" type="slidenum">
              <a:rPr lang="tr-TR" smtClean="0"/>
              <a:pPr>
                <a:defRPr/>
              </a:pPr>
              <a:t>8</a:t>
            </a:fld>
            <a:endParaRPr lang="tr-T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3" y="3286124"/>
            <a:ext cx="3347411" cy="278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457200" y="-27384"/>
            <a:ext cx="8229600" cy="36004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tr-TR" sz="2000" b="1" dirty="0" smtClean="0">
                <a:solidFill>
                  <a:srgbClr val="002060"/>
                </a:solidFill>
              </a:rPr>
              <a:t>1. Çiftçilerin Başvurularının Alınması</a:t>
            </a:r>
            <a:endParaRPr lang="tr-TR" sz="2000" b="1" dirty="0" smtClean="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6" y="357166"/>
            <a:ext cx="3714743" cy="267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07504" y="642918"/>
            <a:ext cx="3816424" cy="2308324"/>
          </a:xfrm>
          <a:prstGeom prst="rect">
            <a:avLst/>
          </a:prstGeom>
          <a:noFill/>
        </p:spPr>
        <p:txBody>
          <a:bodyPr wrap="square" rtlCol="0">
            <a:spAutoFit/>
          </a:bodyPr>
          <a:lstStyle/>
          <a:p>
            <a:r>
              <a:rPr lang="tr-TR" sz="1600" dirty="0" smtClean="0"/>
              <a:t>Parsel, ürün, sertifika gibi gerekli tüm bilgileri çiftçiler internet üzerinden girebileceklerdir.</a:t>
            </a:r>
          </a:p>
          <a:p>
            <a:r>
              <a:rPr lang="tr-TR" sz="1600" dirty="0" smtClean="0"/>
              <a:t>İlk başvuru İlçe Müdürlüğünden yapılacak, </a:t>
            </a:r>
            <a:r>
              <a:rPr lang="tr-TR" sz="1600" b="1" dirty="0" smtClean="0">
                <a:solidFill>
                  <a:srgbClr val="FF0000"/>
                </a:solidFill>
              </a:rPr>
              <a:t>çiftçiler kullanıcı adı ve şifre alacaklardır.</a:t>
            </a:r>
            <a:r>
              <a:rPr lang="tr-TR" sz="1600" dirty="0" smtClean="0"/>
              <a:t> Daha sonraki tüm işlemlerini internet üzerinden yapabileceklerdir.</a:t>
            </a:r>
          </a:p>
          <a:p>
            <a:endParaRPr lang="tr-TR" sz="1600" dirty="0"/>
          </a:p>
        </p:txBody>
      </p:sp>
      <p:grpSp>
        <p:nvGrpSpPr>
          <p:cNvPr id="8" name="7 Grup"/>
          <p:cNvGrpSpPr/>
          <p:nvPr/>
        </p:nvGrpSpPr>
        <p:grpSpPr>
          <a:xfrm>
            <a:off x="3428992" y="3162260"/>
            <a:ext cx="5214974" cy="3552888"/>
            <a:chOff x="1" y="1099425"/>
            <a:chExt cx="8643965" cy="5748144"/>
          </a:xfrm>
        </p:grpSpPr>
        <p:cxnSp>
          <p:nvCxnSpPr>
            <p:cNvPr id="10" name="Elbow Connector 42"/>
            <p:cNvCxnSpPr/>
            <p:nvPr/>
          </p:nvCxnSpPr>
          <p:spPr>
            <a:xfrm>
              <a:off x="3500430" y="4000504"/>
              <a:ext cx="1214446" cy="1000132"/>
            </a:xfrm>
            <a:prstGeom prst="bentConnector3">
              <a:avLst>
                <a:gd name="adj1" fmla="val 50000"/>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Elbow Connector 42"/>
            <p:cNvCxnSpPr/>
            <p:nvPr/>
          </p:nvCxnSpPr>
          <p:spPr>
            <a:xfrm rot="5400000">
              <a:off x="2178829" y="4179101"/>
              <a:ext cx="857256" cy="214310"/>
            </a:xfrm>
            <a:prstGeom prst="bentConnector3">
              <a:avLst>
                <a:gd name="adj1" fmla="val 50000"/>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Elbow Connector 45"/>
            <p:cNvCxnSpPr/>
            <p:nvPr/>
          </p:nvCxnSpPr>
          <p:spPr>
            <a:xfrm rot="10800000">
              <a:off x="1428729" y="3214686"/>
              <a:ext cx="1116975" cy="326784"/>
            </a:xfrm>
            <a:prstGeom prst="bentConnector3">
              <a:avLst>
                <a:gd name="adj1" fmla="val 50000"/>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Elbow Connector 42"/>
            <p:cNvCxnSpPr/>
            <p:nvPr/>
          </p:nvCxnSpPr>
          <p:spPr>
            <a:xfrm>
              <a:off x="3571868" y="3643314"/>
              <a:ext cx="1071570" cy="214314"/>
            </a:xfrm>
            <a:prstGeom prst="bentConnector3">
              <a:avLst>
                <a:gd name="adj1" fmla="val 50000"/>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Elbow Connector 38"/>
            <p:cNvCxnSpPr/>
            <p:nvPr/>
          </p:nvCxnSpPr>
          <p:spPr>
            <a:xfrm rot="5400000" flipH="1" flipV="1">
              <a:off x="3485140" y="2323503"/>
              <a:ext cx="998322" cy="455318"/>
            </a:xfrm>
            <a:prstGeom prst="bentConnector2">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Document 2"/>
            <p:cNvSpPr/>
            <p:nvPr/>
          </p:nvSpPr>
          <p:spPr>
            <a:xfrm>
              <a:off x="300210" y="1298495"/>
              <a:ext cx="2019397" cy="950913"/>
            </a:xfrm>
            <a:prstGeom prst="flowChartDocumen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1200" b="1" dirty="0" smtClean="0">
                  <a:solidFill>
                    <a:schemeClr val="tx1"/>
                  </a:solidFill>
                </a:rPr>
                <a:t>KS Başvuru Belgeleri</a:t>
              </a:r>
              <a:endParaRPr lang="en-US" sz="1200" b="1" dirty="0">
                <a:solidFill>
                  <a:schemeClr val="tx1"/>
                </a:solidFill>
              </a:endParaRPr>
            </a:p>
          </p:txBody>
        </p:sp>
        <p:grpSp>
          <p:nvGrpSpPr>
            <p:cNvPr id="16" name="92 Grup"/>
            <p:cNvGrpSpPr/>
            <p:nvPr/>
          </p:nvGrpSpPr>
          <p:grpSpPr>
            <a:xfrm>
              <a:off x="4122507" y="1099425"/>
              <a:ext cx="4450018" cy="1934068"/>
              <a:chOff x="4145956" y="1099425"/>
              <a:chExt cx="3283564" cy="1934068"/>
            </a:xfrm>
          </p:grpSpPr>
          <p:sp>
            <p:nvSpPr>
              <p:cNvPr id="33" name="Rectangle 7"/>
              <p:cNvSpPr/>
              <p:nvPr/>
            </p:nvSpPr>
            <p:spPr>
              <a:xfrm>
                <a:off x="4145956" y="1215003"/>
                <a:ext cx="1649248" cy="77828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1200" b="1" dirty="0" smtClean="0"/>
                  <a:t>Kişi İsimleri </a:t>
                </a:r>
              </a:p>
              <a:p>
                <a:pPr algn="just"/>
                <a:r>
                  <a:rPr lang="tr-TR" sz="1200" b="1" dirty="0" err="1" smtClean="0"/>
                  <a:t>Mernis</a:t>
                </a:r>
                <a:r>
                  <a:rPr lang="tr-TR" sz="1200" b="1" dirty="0" smtClean="0"/>
                  <a:t>)</a:t>
                </a:r>
              </a:p>
            </p:txBody>
          </p:sp>
          <p:sp>
            <p:nvSpPr>
              <p:cNvPr id="34" name="Rectangle 12"/>
              <p:cNvSpPr/>
              <p:nvPr/>
            </p:nvSpPr>
            <p:spPr>
              <a:xfrm>
                <a:off x="5846276" y="1099425"/>
                <a:ext cx="1583244" cy="60713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1200" b="1" dirty="0" smtClean="0"/>
                  <a:t>Tüzel Kişi</a:t>
                </a:r>
              </a:p>
              <a:p>
                <a:pPr algn="just"/>
                <a:r>
                  <a:rPr lang="tr-TR" sz="1200" b="1" dirty="0" smtClean="0"/>
                  <a:t>(</a:t>
                </a:r>
                <a:r>
                  <a:rPr lang="tr-TR" sz="1200" b="1" dirty="0" err="1" smtClean="0"/>
                  <a:t>Vedop</a:t>
                </a:r>
                <a:r>
                  <a:rPr lang="tr-TR" sz="1200" b="1" dirty="0" smtClean="0"/>
                  <a:t>)</a:t>
                </a:r>
              </a:p>
            </p:txBody>
          </p:sp>
          <p:sp>
            <p:nvSpPr>
              <p:cNvPr id="36" name="Rectangle 18"/>
              <p:cNvSpPr/>
              <p:nvPr/>
            </p:nvSpPr>
            <p:spPr>
              <a:xfrm>
                <a:off x="5846275" y="1748528"/>
                <a:ext cx="1583243" cy="12849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1200" b="1" dirty="0" smtClean="0"/>
                  <a:t>           </a:t>
                </a:r>
              </a:p>
              <a:p>
                <a:pPr algn="just"/>
                <a:r>
                  <a:rPr lang="tr-TR" sz="1200" b="1" dirty="0"/>
                  <a:t> </a:t>
                </a:r>
                <a:r>
                  <a:rPr lang="tr-TR" sz="1200" b="1" dirty="0" smtClean="0"/>
                  <a:t> Fatura-Müstahsil</a:t>
                </a:r>
              </a:p>
              <a:p>
                <a:pPr algn="just"/>
                <a:r>
                  <a:rPr lang="tr-TR" sz="1200" b="1" dirty="0"/>
                  <a:t> </a:t>
                </a:r>
                <a:r>
                  <a:rPr lang="tr-TR" sz="1200" b="1" dirty="0" smtClean="0"/>
                  <a:t> (e-Fatura) </a:t>
                </a:r>
              </a:p>
              <a:p>
                <a:pPr algn="just"/>
                <a:endParaRPr lang="en-US" sz="1200" b="1" dirty="0"/>
              </a:p>
            </p:txBody>
          </p:sp>
        </p:grpSp>
        <p:grpSp>
          <p:nvGrpSpPr>
            <p:cNvPr id="17" name="Group 28"/>
            <p:cNvGrpSpPr/>
            <p:nvPr/>
          </p:nvGrpSpPr>
          <p:grpSpPr>
            <a:xfrm>
              <a:off x="2460496" y="2712523"/>
              <a:ext cx="1540708" cy="1296144"/>
              <a:chOff x="2319607" y="2362543"/>
              <a:chExt cx="1540708" cy="1296144"/>
            </a:xfrm>
          </p:grpSpPr>
          <p:pic>
            <p:nvPicPr>
              <p:cNvPr id="3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9607" y="2362543"/>
                <a:ext cx="1296144" cy="1296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27"/>
              <p:cNvSpPr txBox="1"/>
              <p:nvPr/>
            </p:nvSpPr>
            <p:spPr>
              <a:xfrm>
                <a:off x="2496011" y="2852937"/>
                <a:ext cx="1364304" cy="448151"/>
              </a:xfrm>
              <a:prstGeom prst="rect">
                <a:avLst/>
              </a:prstGeom>
              <a:noFill/>
            </p:spPr>
            <p:txBody>
              <a:bodyPr wrap="none" rtlCol="0">
                <a:spAutoFit/>
              </a:bodyPr>
              <a:lstStyle/>
              <a:p>
                <a:r>
                  <a:rPr lang="tr-TR" sz="1200" b="1" dirty="0" smtClean="0"/>
                  <a:t>Kontrol</a:t>
                </a:r>
                <a:endParaRPr lang="en-US" sz="1200" b="1" dirty="0"/>
              </a:p>
            </p:txBody>
          </p:sp>
        </p:grpSp>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7473" y="1991784"/>
              <a:ext cx="368654" cy="48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29"/>
            <p:cNvGrpSpPr/>
            <p:nvPr/>
          </p:nvGrpSpPr>
          <p:grpSpPr>
            <a:xfrm>
              <a:off x="398953" y="2643182"/>
              <a:ext cx="1247568" cy="1214446"/>
              <a:chOff x="713528" y="3949978"/>
              <a:chExt cx="1247568" cy="1390650"/>
            </a:xfrm>
          </p:grpSpPr>
          <p:pic>
            <p:nvPicPr>
              <p:cNvPr id="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171" y="3949978"/>
                <a:ext cx="113347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32"/>
              <p:cNvSpPr txBox="1"/>
              <p:nvPr/>
            </p:nvSpPr>
            <p:spPr>
              <a:xfrm>
                <a:off x="713528" y="4396918"/>
                <a:ext cx="1247568" cy="855288"/>
              </a:xfrm>
              <a:prstGeom prst="rect">
                <a:avLst/>
              </a:prstGeom>
              <a:noFill/>
            </p:spPr>
            <p:txBody>
              <a:bodyPr wrap="none" rtlCol="0">
                <a:spAutoFit/>
              </a:bodyPr>
              <a:lstStyle/>
              <a:p>
                <a:pPr algn="ctr"/>
                <a:r>
                  <a:rPr lang="tr-TR" sz="1200" b="1" dirty="0" smtClean="0"/>
                  <a:t>Veri </a:t>
                </a:r>
              </a:p>
              <a:p>
                <a:pPr algn="ctr"/>
                <a:r>
                  <a:rPr lang="tr-TR" sz="1200" b="1" dirty="0" smtClean="0"/>
                  <a:t>Tabanı</a:t>
                </a:r>
                <a:endParaRPr lang="en-US" sz="1200" b="1" dirty="0"/>
              </a:p>
            </p:txBody>
          </p:sp>
        </p:grpSp>
        <p:pic>
          <p:nvPicPr>
            <p:cNvPr id="21" name="Resim 1"/>
            <p:cNvPicPr>
              <a:picLocks noChangeAspect="1" noChangeArrowheads="1"/>
            </p:cNvPicPr>
            <p:nvPr/>
          </p:nvPicPr>
          <p:blipFill>
            <a:blip r:embed="rId8" cstate="print"/>
            <a:srcRect/>
            <a:stretch>
              <a:fillRect/>
            </a:stretch>
          </p:blipFill>
          <p:spPr bwMode="auto">
            <a:xfrm>
              <a:off x="1928794" y="4572008"/>
              <a:ext cx="1428760" cy="1286343"/>
            </a:xfrm>
            <a:prstGeom prst="rect">
              <a:avLst/>
            </a:prstGeom>
            <a:noFill/>
            <a:ln w="9525">
              <a:noFill/>
              <a:miter lim="800000"/>
              <a:headEnd/>
              <a:tailEnd/>
            </a:ln>
          </p:spPr>
        </p:pic>
        <p:sp>
          <p:nvSpPr>
            <p:cNvPr id="23" name="Rectangle 15"/>
            <p:cNvSpPr/>
            <p:nvPr/>
          </p:nvSpPr>
          <p:spPr>
            <a:xfrm>
              <a:off x="1" y="5113898"/>
              <a:ext cx="2012978" cy="17336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defTabSz="622300">
                <a:lnSpc>
                  <a:spcPct val="90000"/>
                </a:lnSpc>
                <a:spcAft>
                  <a:spcPct val="35000"/>
                </a:spcAft>
              </a:pPr>
              <a:r>
                <a:rPr lang="tr-TR" sz="1200" b="1" dirty="0" smtClean="0"/>
                <a:t>Uydu görüntüleri, (Parsellerde ürün kontrolü)</a:t>
              </a:r>
            </a:p>
          </p:txBody>
        </p:sp>
        <p:pic>
          <p:nvPicPr>
            <p:cNvPr id="24" name="Picture 2" descr="http://www.sondakikahaberleri.info.tr/images/haberresim/50069-pamuk-bugday-ve-misir-maliyetleri.jpg"/>
            <p:cNvPicPr>
              <a:picLocks noChangeAspect="1" noChangeArrowheads="1"/>
            </p:cNvPicPr>
            <p:nvPr/>
          </p:nvPicPr>
          <p:blipFill>
            <a:blip r:embed="rId9" cstate="print"/>
            <a:srcRect/>
            <a:stretch>
              <a:fillRect/>
            </a:stretch>
          </p:blipFill>
          <p:spPr bwMode="auto">
            <a:xfrm>
              <a:off x="136818" y="4349690"/>
              <a:ext cx="863282" cy="647461"/>
            </a:xfrm>
            <a:prstGeom prst="rect">
              <a:avLst/>
            </a:prstGeom>
            <a:noFill/>
          </p:spPr>
        </p:pic>
        <p:cxnSp>
          <p:nvCxnSpPr>
            <p:cNvPr id="25" name="Elbow Connector 45"/>
            <p:cNvCxnSpPr>
              <a:stCxn id="24" idx="0"/>
              <a:endCxn id="29" idx="2"/>
            </p:cNvCxnSpPr>
            <p:nvPr/>
          </p:nvCxnSpPr>
          <p:spPr>
            <a:xfrm rot="5400000" flipH="1" flipV="1">
              <a:off x="535865" y="3890222"/>
              <a:ext cx="492062" cy="426875"/>
            </a:xfrm>
            <a:prstGeom prst="bentConnector3">
              <a:avLst>
                <a:gd name="adj1" fmla="val 50000"/>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ectangle 15"/>
            <p:cNvSpPr/>
            <p:nvPr/>
          </p:nvSpPr>
          <p:spPr>
            <a:xfrm>
              <a:off x="4599370" y="3264649"/>
              <a:ext cx="4044596" cy="323618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defTabSz="533400">
                <a:lnSpc>
                  <a:spcPct val="90000"/>
                </a:lnSpc>
                <a:spcAft>
                  <a:spcPct val="35000"/>
                </a:spcAft>
              </a:pPr>
              <a:r>
                <a:rPr lang="tr-TR" sz="1200" b="1" dirty="0" smtClean="0"/>
                <a:t>           </a:t>
              </a:r>
            </a:p>
            <a:p>
              <a:pPr algn="ctr"/>
              <a:r>
                <a:rPr lang="tr-TR" sz="1200" b="1" dirty="0" smtClean="0"/>
                <a:t>ENTEGRASYON</a:t>
              </a:r>
            </a:p>
            <a:p>
              <a:r>
                <a:rPr lang="tr-TR" sz="1200" dirty="0" smtClean="0"/>
                <a:t>-Organik Tarım Bilgi Sistemi</a:t>
              </a:r>
            </a:p>
            <a:p>
              <a:r>
                <a:rPr lang="tr-TR" sz="1200" dirty="0" smtClean="0"/>
                <a:t>-İyi Tarım Uygulamaları</a:t>
              </a:r>
            </a:p>
            <a:p>
              <a:r>
                <a:rPr lang="tr-TR" sz="1200" dirty="0" smtClean="0"/>
                <a:t>-</a:t>
              </a:r>
              <a:r>
                <a:rPr lang="tr-TR" sz="1200" dirty="0" err="1" smtClean="0"/>
                <a:t>Örtüaltı</a:t>
              </a:r>
              <a:r>
                <a:rPr lang="tr-TR" sz="1200" dirty="0" smtClean="0"/>
                <a:t> Kayıt Sistemi</a:t>
              </a:r>
            </a:p>
            <a:p>
              <a:r>
                <a:rPr lang="tr-TR" sz="1200" dirty="0" smtClean="0"/>
                <a:t>-Toprak Analizi Bilgi Sistemi</a:t>
              </a:r>
            </a:p>
            <a:p>
              <a:r>
                <a:rPr lang="tr-TR" sz="1200" dirty="0" smtClean="0"/>
                <a:t>-Gübre Bilgi Sistemi</a:t>
              </a:r>
            </a:p>
            <a:p>
              <a:r>
                <a:rPr lang="tr-TR" sz="1200" dirty="0" smtClean="0"/>
                <a:t>-İlaç Bilgi Sistemi</a:t>
              </a:r>
            </a:p>
            <a:p>
              <a:r>
                <a:rPr lang="tr-TR" sz="1200" dirty="0" smtClean="0"/>
                <a:t>-Sertifikalı Tohum/Fidan Bilgi Sistemi</a:t>
              </a:r>
            </a:p>
            <a:p>
              <a:pPr algn="just"/>
              <a:endParaRPr lang="en-US" sz="1200" b="1" dirty="0"/>
            </a:p>
          </p:txBody>
        </p:sp>
        <p:sp>
          <p:nvSpPr>
            <p:cNvPr id="20" name="Rectangle 15"/>
            <p:cNvSpPr/>
            <p:nvPr/>
          </p:nvSpPr>
          <p:spPr>
            <a:xfrm>
              <a:off x="2125436" y="5460632"/>
              <a:ext cx="2396024" cy="138693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defTabSz="533400">
                <a:lnSpc>
                  <a:spcPct val="90000"/>
                </a:lnSpc>
                <a:spcAft>
                  <a:spcPct val="35000"/>
                </a:spcAft>
              </a:pPr>
              <a:r>
                <a:rPr lang="tr-TR" sz="1200" b="1" dirty="0" smtClean="0"/>
                <a:t>           </a:t>
              </a:r>
            </a:p>
            <a:p>
              <a:pPr lvl="0" defTabSz="533400">
                <a:lnSpc>
                  <a:spcPct val="90000"/>
                </a:lnSpc>
                <a:spcAft>
                  <a:spcPct val="35000"/>
                </a:spcAft>
              </a:pPr>
              <a:r>
                <a:rPr lang="tr-TR" sz="1200" dirty="0" smtClean="0"/>
                <a:t>TARBİL, Bölgelere göre birim alandan ürün verim tahmini</a:t>
              </a:r>
            </a:p>
            <a:p>
              <a:pPr algn="just"/>
              <a:endParaRPr lang="en-US" sz="1200" b="1" dirty="0"/>
            </a:p>
          </p:txBody>
        </p:sp>
      </p:grpSp>
      <p:pic>
        <p:nvPicPr>
          <p:cNvPr id="39938" name="Picture 2" descr="http://www.tarimkredi.org.tr/lib_guncel/1525_K.JPG"/>
          <p:cNvPicPr>
            <a:picLocks noChangeAspect="1" noChangeArrowheads="1"/>
          </p:cNvPicPr>
          <p:nvPr/>
        </p:nvPicPr>
        <p:blipFill>
          <a:blip r:embed="rId10" cstate="print"/>
          <a:srcRect/>
          <a:stretch>
            <a:fillRect/>
          </a:stretch>
        </p:blipFill>
        <p:spPr bwMode="auto">
          <a:xfrm>
            <a:off x="2571736" y="4643446"/>
            <a:ext cx="500066" cy="357190"/>
          </a:xfrm>
          <a:prstGeom prst="rect">
            <a:avLst/>
          </a:prstGeom>
          <a:noFill/>
        </p:spPr>
      </p:pic>
      <p:pic>
        <p:nvPicPr>
          <p:cNvPr id="39943" name="Picture 7"/>
          <p:cNvPicPr>
            <a:picLocks noChangeAspect="1" noChangeArrowheads="1"/>
          </p:cNvPicPr>
          <p:nvPr/>
        </p:nvPicPr>
        <p:blipFill>
          <a:blip r:embed="rId11"/>
          <a:srcRect/>
          <a:stretch>
            <a:fillRect/>
          </a:stretch>
        </p:blipFill>
        <p:spPr bwMode="auto">
          <a:xfrm>
            <a:off x="2571736" y="5143512"/>
            <a:ext cx="500066" cy="500066"/>
          </a:xfrm>
          <a:prstGeom prst="rect">
            <a:avLst/>
          </a:prstGeom>
          <a:noFill/>
          <a:ln w="9525">
            <a:noFill/>
            <a:miter lim="800000"/>
            <a:headEnd/>
            <a:tailEnd/>
          </a:ln>
          <a:effectLst/>
        </p:spPr>
      </p:pic>
      <p:sp>
        <p:nvSpPr>
          <p:cNvPr id="45" name="Rectangle 7"/>
          <p:cNvSpPr/>
          <p:nvPr/>
        </p:nvSpPr>
        <p:spPr>
          <a:xfrm>
            <a:off x="5938174" y="3714752"/>
            <a:ext cx="1348470" cy="5715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1200" b="1" dirty="0" smtClean="0"/>
              <a:t>Alan, TAKBİS, Tarım parselleri bilgi sistemi</a:t>
            </a:r>
          </a:p>
        </p:txBody>
      </p:sp>
    </p:spTree>
    <p:extLst>
      <p:ext uri="{BB962C8B-B14F-4D97-AF65-F5344CB8AC3E}">
        <p14:creationId xmlns:p14="http://schemas.microsoft.com/office/powerpoint/2010/main" val="2512319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sp>
        <p:nvSpPr>
          <p:cNvPr id="4" name="3 Slayt Numarası Yer Tutucusu"/>
          <p:cNvSpPr>
            <a:spLocks noGrp="1"/>
          </p:cNvSpPr>
          <p:nvPr>
            <p:ph type="sldNum" sz="quarter" idx="12"/>
          </p:nvPr>
        </p:nvSpPr>
        <p:spPr/>
        <p:txBody>
          <a:bodyPr/>
          <a:lstStyle/>
          <a:p>
            <a:pPr>
              <a:defRPr/>
            </a:pPr>
            <a:fld id="{E5D17807-912C-417D-B24E-2B75D7FCF5FB}" type="slidenum">
              <a:rPr lang="tr-TR" smtClean="0"/>
              <a:pPr>
                <a:defRPr/>
              </a:pPr>
              <a:t>9</a:t>
            </a:fld>
            <a:endParaRPr lang="tr-TR"/>
          </a:p>
        </p:txBody>
      </p:sp>
      <p:pic>
        <p:nvPicPr>
          <p:cNvPr id="1026" name="Picture 2"/>
          <p:cNvPicPr>
            <a:picLocks noChangeAspect="1" noChangeArrowheads="1"/>
          </p:cNvPicPr>
          <p:nvPr/>
        </p:nvPicPr>
        <p:blipFill>
          <a:blip r:embed="rId2"/>
          <a:srcRect/>
          <a:stretch>
            <a:fillRect/>
          </a:stretch>
        </p:blipFill>
        <p:spPr bwMode="auto">
          <a:xfrm>
            <a:off x="0" y="642918"/>
            <a:ext cx="9029725" cy="5643578"/>
          </a:xfrm>
          <a:prstGeom prst="rect">
            <a:avLst/>
          </a:prstGeom>
          <a:noFill/>
          <a:ln w="9525">
            <a:noFill/>
            <a:miter lim="800000"/>
            <a:headEnd/>
            <a:tailEnd/>
          </a:ln>
          <a:effectLst/>
        </p:spPr>
      </p:pic>
      <p:sp>
        <p:nvSpPr>
          <p:cNvPr id="6" name="5 Dikdörtgen"/>
          <p:cNvSpPr/>
          <p:nvPr/>
        </p:nvSpPr>
        <p:spPr>
          <a:xfrm>
            <a:off x="1357290" y="-24"/>
            <a:ext cx="5429288" cy="400110"/>
          </a:xfrm>
          <a:prstGeom prst="rect">
            <a:avLst/>
          </a:prstGeom>
        </p:spPr>
        <p:txBody>
          <a:bodyPr wrap="square">
            <a:spAutoFit/>
          </a:bodyPr>
          <a:lstStyle/>
          <a:p>
            <a:r>
              <a:rPr lang="tr-TR" sz="2000" dirty="0" smtClean="0"/>
              <a:t>Toprak Analizi Bilgi Sistemi</a:t>
            </a:r>
          </a:p>
        </p:txBody>
      </p:sp>
      <p:pic>
        <p:nvPicPr>
          <p:cNvPr id="7" name="Picture 3"/>
          <p:cNvPicPr>
            <a:picLocks noChangeAspect="1" noChangeArrowheads="1"/>
          </p:cNvPicPr>
          <p:nvPr/>
        </p:nvPicPr>
        <p:blipFill>
          <a:blip r:embed="rId3"/>
          <a:srcRect/>
          <a:stretch>
            <a:fillRect/>
          </a:stretch>
        </p:blipFill>
        <p:spPr bwMode="auto">
          <a:xfrm>
            <a:off x="6762750" y="3786190"/>
            <a:ext cx="2381250" cy="1533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14613</TotalTime>
  <Words>1853</Words>
  <Application>Microsoft Office PowerPoint</Application>
  <PresentationFormat>Ekran Gösterisi (4:3)</PresentationFormat>
  <Paragraphs>475</Paragraphs>
  <Slides>40</Slides>
  <Notes>7</Notes>
  <HiddenSlides>0</HiddenSlides>
  <MMClips>0</MMClips>
  <ScaleCrop>false</ScaleCrop>
  <HeadingPairs>
    <vt:vector size="4" baseType="variant">
      <vt:variant>
        <vt:lpstr>Tema</vt:lpstr>
      </vt:variant>
      <vt:variant>
        <vt:i4>2</vt:i4>
      </vt:variant>
      <vt:variant>
        <vt:lpstr>Slayt Başlıkları</vt:lpstr>
      </vt:variant>
      <vt:variant>
        <vt:i4>40</vt:i4>
      </vt:variant>
    </vt:vector>
  </HeadingPairs>
  <TitlesOfParts>
    <vt:vector size="42" baseType="lpstr">
      <vt:lpstr>Akış</vt:lpstr>
      <vt:lpstr>Default Design</vt:lpstr>
      <vt:lpstr>TARIMSAL İZLEME VE BİLGİ SİSTEMİ PROJESİ </vt:lpstr>
      <vt:lpstr>PowerPoint Sunusu</vt:lpstr>
      <vt:lpstr>PowerPoint Sunusu</vt:lpstr>
      <vt:lpstr>1. Tarım Bilgi Sisteminin Oluşturulması</vt:lpstr>
      <vt:lpstr>PowerPoint Sunusu</vt:lpstr>
      <vt:lpstr>PowerPoint Sunusu</vt:lpstr>
      <vt:lpstr>PowerPoint Sunusu</vt:lpstr>
      <vt:lpstr>PowerPoint Sunusu</vt:lpstr>
      <vt:lpstr>PowerPoint Sunusu</vt:lpstr>
      <vt:lpstr>PARSEL BAZINDA KAYIT / KAREKOT UYGULAMASI</vt:lpstr>
      <vt:lpstr>PowerPoint Sunusu</vt:lpstr>
      <vt:lpstr> TARSİM UYGULAMALARI / RİSK ANALİZLERİ</vt:lpstr>
      <vt:lpstr>DOĞAL AFET TAKİP VE KAYIT VERİTABANI</vt:lpstr>
      <vt:lpstr>PowerPoint Sunusu</vt:lpstr>
      <vt:lpstr>PowerPoint Sunusu</vt:lpstr>
      <vt:lpstr>PowerPoint Sunusu</vt:lpstr>
      <vt:lpstr>TARIM BİLGİ SİSTEMİ  </vt:lpstr>
      <vt:lpstr>PowerPoint Sunusu</vt:lpstr>
      <vt:lpstr>PowerPoint Sunusu</vt:lpstr>
      <vt:lpstr>1. Yıllık ekim alanlarının belirlenmesinde orta çözünürlükte uydu görüntüleri kullanılacaktır.  2. Yılda en az iki çekim öngörülmektedir.  3. Daha önce sınırları belirlenmiş tarım alanları içerisinde renk farklarından yararlanılarak ürün deseni tahmin edilecektir.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ncy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USULSÜZ DESTEKLEMELERİN ÖNLENMESİ İÇİN GETİRİLEN ÇÖZÜM ÖNERİLERİ</dc:title>
  <dc:creator>zeki.ozturk</dc:creator>
  <cp:lastModifiedBy>admin</cp:lastModifiedBy>
  <cp:revision>593</cp:revision>
  <dcterms:created xsi:type="dcterms:W3CDTF">2011-08-09T10:57:27Z</dcterms:created>
  <dcterms:modified xsi:type="dcterms:W3CDTF">2013-06-04T06:56:08Z</dcterms:modified>
</cp:coreProperties>
</file>